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xml" ContentType="application/vnd.openxmlformats-officedocument.themeOverride+xml"/>
  <Override PartName="/ppt/notesSlides/notesSlide30.xml" ContentType="application/vnd.openxmlformats-officedocument.presentationml.notesSlide+xml"/>
  <Override PartName="/ppt/theme/themeOverride2.xml" ContentType="application/vnd.openxmlformats-officedocument.themeOverride+xml"/>
  <Override PartName="/ppt/notesSlides/notesSlide31.xml" ContentType="application/vnd.openxmlformats-officedocument.presentationml.notesSlide+xml"/>
  <Override PartName="/ppt/theme/themeOverride3.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256" r:id="rId2"/>
    <p:sldId id="260" r:id="rId3"/>
    <p:sldId id="317" r:id="rId4"/>
    <p:sldId id="327" r:id="rId5"/>
    <p:sldId id="318" r:id="rId6"/>
    <p:sldId id="322" r:id="rId7"/>
    <p:sldId id="321" r:id="rId8"/>
    <p:sldId id="320" r:id="rId9"/>
    <p:sldId id="323" r:id="rId10"/>
    <p:sldId id="328" r:id="rId11"/>
    <p:sldId id="324" r:id="rId12"/>
    <p:sldId id="333" r:id="rId13"/>
    <p:sldId id="326" r:id="rId14"/>
    <p:sldId id="265" r:id="rId15"/>
    <p:sldId id="310" r:id="rId16"/>
    <p:sldId id="257" r:id="rId17"/>
    <p:sldId id="274" r:id="rId18"/>
    <p:sldId id="275" r:id="rId19"/>
    <p:sldId id="277" r:id="rId20"/>
    <p:sldId id="278" r:id="rId21"/>
    <p:sldId id="335" r:id="rId22"/>
    <p:sldId id="279" r:id="rId23"/>
    <p:sldId id="312" r:id="rId24"/>
    <p:sldId id="281" r:id="rId25"/>
    <p:sldId id="282" r:id="rId26"/>
    <p:sldId id="283" r:id="rId27"/>
    <p:sldId id="284" r:id="rId28"/>
    <p:sldId id="285" r:id="rId29"/>
    <p:sldId id="313" r:id="rId30"/>
    <p:sldId id="329" r:id="rId31"/>
    <p:sldId id="331" r:id="rId32"/>
    <p:sldId id="330" r:id="rId33"/>
    <p:sldId id="286" r:id="rId34"/>
    <p:sldId id="287" r:id="rId35"/>
    <p:sldId id="289" r:id="rId36"/>
    <p:sldId id="288" r:id="rId37"/>
    <p:sldId id="298" r:id="rId38"/>
    <p:sldId id="290" r:id="rId39"/>
    <p:sldId id="299" r:id="rId40"/>
    <p:sldId id="297" r:id="rId41"/>
    <p:sldId id="300" r:id="rId42"/>
    <p:sldId id="301" r:id="rId43"/>
    <p:sldId id="302" r:id="rId44"/>
    <p:sldId id="304" r:id="rId45"/>
    <p:sldId id="303" r:id="rId46"/>
    <p:sldId id="305" r:id="rId47"/>
    <p:sldId id="306" r:id="rId48"/>
    <p:sldId id="307" r:id="rId49"/>
    <p:sldId id="315" r:id="rId50"/>
    <p:sldId id="309" r:id="rId51"/>
    <p:sldId id="314" r:id="rId52"/>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F0F7"/>
    <a:srgbClr val="D2DFEF"/>
    <a:srgbClr val="B9C1F4"/>
    <a:srgbClr val="F0EF96"/>
    <a:srgbClr val="B6AB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08" autoAdjust="0"/>
    <p:restoredTop sz="66036"/>
  </p:normalViewPr>
  <p:slideViewPr>
    <p:cSldViewPr snapToGrid="0">
      <p:cViewPr varScale="1">
        <p:scale>
          <a:sx n="73" d="100"/>
          <a:sy n="73" d="100"/>
        </p:scale>
        <p:origin x="23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C1ED0A-0EA5-1841-9AA8-8E978F94A435}" type="datetimeFigureOut">
              <a:rPr kumimoji="1" lang="zh-TW" altLang="en-US" smtClean="0"/>
              <a:t>2024/12/21</a:t>
            </a:fld>
            <a:endParaRPr kumimoji="1"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F5A81-CD2E-054D-8C46-2A3C63D19A0F}" type="slidenum">
              <a:rPr kumimoji="1" lang="zh-TW" altLang="en-US" smtClean="0"/>
              <a:t>‹#›</a:t>
            </a:fld>
            <a:endParaRPr kumimoji="1" lang="zh-TW" altLang="en-US"/>
          </a:p>
        </p:txBody>
      </p:sp>
    </p:spTree>
    <p:extLst>
      <p:ext uri="{BB962C8B-B14F-4D97-AF65-F5344CB8AC3E}">
        <p14:creationId xmlns:p14="http://schemas.microsoft.com/office/powerpoint/2010/main" val="36009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大家好，我是林雅琪</a:t>
            </a:r>
          </a:p>
        </p:txBody>
      </p:sp>
      <p:sp>
        <p:nvSpPr>
          <p:cNvPr id="4" name="投影片編號版面配置區 3"/>
          <p:cNvSpPr>
            <a:spLocks noGrp="1"/>
          </p:cNvSpPr>
          <p:nvPr>
            <p:ph type="sldNum" sz="quarter" idx="5"/>
          </p:nvPr>
        </p:nvSpPr>
        <p:spPr/>
        <p:txBody>
          <a:bodyPr/>
          <a:lstStyle/>
          <a:p>
            <a:fld id="{264F5A81-CD2E-054D-8C46-2A3C63D19A0F}" type="slidenum">
              <a:rPr kumimoji="1" lang="zh-TW" altLang="en-US" smtClean="0"/>
              <a:t>1</a:t>
            </a:fld>
            <a:endParaRPr kumimoji="1" lang="zh-TW" altLang="en-US"/>
          </a:p>
        </p:txBody>
      </p:sp>
    </p:spTree>
    <p:extLst>
      <p:ext uri="{BB962C8B-B14F-4D97-AF65-F5344CB8AC3E}">
        <p14:creationId xmlns:p14="http://schemas.microsoft.com/office/powerpoint/2010/main" val="2712439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lgn="l" rtl="0">
              <a:spcBef>
                <a:spcPts val="0"/>
              </a:spcBef>
              <a:spcAft>
                <a:spcPts val="0"/>
              </a:spcAft>
              <a:buNone/>
            </a:pPr>
            <a:r>
              <a:rPr lang="zh-TW" altLang="en-US" dirty="0"/>
              <a:t>接著介紹幾篇過去相關的研究論文</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104650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類股輪動，最早可追溯至</a:t>
            </a:r>
            <a:r>
              <a:rPr kumimoji="1" lang="en-US" altLang="zh-TW" dirty="0"/>
              <a:t>1876</a:t>
            </a:r>
            <a:r>
              <a:rPr kumimoji="1" lang="zh-TW" altLang="en-US" dirty="0"/>
              <a:t>年</a:t>
            </a:r>
            <a:r>
              <a:rPr kumimoji="1" lang="en-US" altLang="zh-TW" dirty="0" err="1"/>
              <a:t>Bener</a:t>
            </a:r>
            <a:r>
              <a:rPr kumimoji="1" lang="zh-TW" altLang="en-US" dirty="0"/>
              <a:t>的著作，他利用原物料比如玉米、金、銀銅等原物料，提出經濟活動的週期性變化，以此去預測未來商品價格的走勢</a:t>
            </a:r>
            <a:endParaRPr kumimoji="1" lang="en-US" altLang="zh-TW" dirty="0"/>
          </a:p>
          <a:p>
            <a:r>
              <a:rPr kumimoji="1" lang="zh-TW" altLang="en-US" dirty="0"/>
              <a:t>雖然不是討論股市的類股輪動，但這些系統性的描述對未來的類股輪動策略奠定了基礎</a:t>
            </a:r>
            <a:endParaRPr kumimoji="1" lang="en-US" altLang="zh-TW" dirty="0"/>
          </a:p>
          <a:p>
            <a:endParaRPr kumimoji="1" lang="en-US" altLang="zh-TW" dirty="0"/>
          </a:p>
          <a:p>
            <a:r>
              <a:rPr kumimoji="1" lang="zh-TW" altLang="en-US" dirty="0"/>
              <a:t>接著看到</a:t>
            </a:r>
            <a:r>
              <a:rPr kumimoji="1" lang="en-US" altLang="zh-TW" dirty="0"/>
              <a:t>1937</a:t>
            </a:r>
            <a:r>
              <a:rPr kumimoji="1" lang="zh-TW" altLang="en-US" dirty="0"/>
              <a:t>年的倫敦標準晚報與美林證券於</a:t>
            </a:r>
            <a:r>
              <a:rPr kumimoji="1" lang="en-US" altLang="zh-TW" dirty="0"/>
              <a:t>2004</a:t>
            </a:r>
            <a:r>
              <a:rPr kumimoji="1" lang="zh-TW" altLang="en-US" dirty="0"/>
              <a:t>年所提出之投資時鐘，明確點名經濟循環階段下受惠的產業</a:t>
            </a:r>
            <a:endParaRPr kumimoji="1" lang="en-US" altLang="zh-TW" dirty="0"/>
          </a:p>
          <a:p>
            <a:endParaRPr kumimoji="1" lang="en-US" altLang="zh-TW" dirty="0"/>
          </a:p>
          <a:p>
            <a:r>
              <a:rPr kumimoji="1" lang="zh-TW" altLang="en-US" dirty="0"/>
              <a:t>但以上，都存在個問題：皆為事後驗證，在當下是很難去判斷說市場所處於的階段</a:t>
            </a:r>
            <a:endParaRPr kumimoji="1" lang="en-US" altLang="zh-TW" dirty="0"/>
          </a:p>
          <a:p>
            <a:endParaRPr kumimoji="1" lang="en-US" altLang="zh-TW" dirty="0"/>
          </a:p>
          <a:p>
            <a:r>
              <a:rPr kumimoji="1" lang="zh-TW" altLang="en-US" dirty="0"/>
              <a:t>那在</a:t>
            </a:r>
            <a:r>
              <a:rPr kumimoji="1" lang="en-US" altLang="zh-TW" dirty="0"/>
              <a:t>2019</a:t>
            </a:r>
            <a:r>
              <a:rPr kumimoji="1" lang="zh-TW" altLang="en-US" dirty="0"/>
              <a:t>年</a:t>
            </a:r>
            <a:r>
              <a:rPr kumimoji="1" lang="en-US" altLang="zh-TW" dirty="0" err="1"/>
              <a:t>Kinlaw</a:t>
            </a:r>
            <a:r>
              <a:rPr kumimoji="1" lang="zh-TW" altLang="en-US" dirty="0"/>
              <a:t>，透過判斷類股所處的市場階段，進行類股買賣的動作，在加拿大、德國、日本、英國美國，皆獲得超額報酬並降低風險，因此本研究採用其所提出的方法。</a:t>
            </a:r>
            <a:endParaRPr kumimoji="1" lang="en-US" altLang="zh-TW" dirty="0"/>
          </a:p>
          <a:p>
            <a:endParaRPr kumimoji="1" lang="en-US" altLang="zh-TW" dirty="0"/>
          </a:p>
          <a:p>
            <a:r>
              <a:rPr kumimoji="1" lang="zh-TW" altLang="en-US" dirty="0"/>
              <a:t>人名跟貢獻反過來</a:t>
            </a:r>
            <a:endParaRPr kumimoji="1" lang="en-US" altLang="zh-TW" dirty="0"/>
          </a:p>
          <a:p>
            <a:r>
              <a:rPr kumimoji="1" lang="zh-TW" altLang="en-US" dirty="0"/>
              <a:t>模型的目標式</a:t>
            </a:r>
            <a:endParaRPr kumimoji="1" lang="en-US" altLang="zh-TW" dirty="0"/>
          </a:p>
          <a:p>
            <a:endParaRPr kumimoji="1"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6124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那</a:t>
            </a:r>
            <a:r>
              <a:rPr kumimoji="1" lang="en-US" altLang="zh-TW" dirty="0" err="1"/>
              <a:t>Kinlaw</a:t>
            </a:r>
            <a:r>
              <a:rPr kumimoji="1" lang="zh-TW" altLang="en-US" dirty="0"/>
              <a:t>是透過辨認擁擠交易的狀態而去創造獲利的，擁擠交易指的是在金融市場中，當大量的投資人同時採取相同或相似的交易策略，集中資金在特定資產或避險工具時，會出現的交易現象。</a:t>
            </a:r>
            <a:r>
              <a:rPr kumimoji="1" lang="en-US" altLang="zh-TW" dirty="0" err="1"/>
              <a:t>Billo</a:t>
            </a:r>
            <a:r>
              <a:rPr kumimoji="1" lang="zh-TW" altLang="en-US" dirty="0"/>
              <a:t>與</a:t>
            </a:r>
            <a:r>
              <a:rPr kumimoji="1" lang="en-US" altLang="zh-TW" dirty="0"/>
              <a:t>Greenwood</a:t>
            </a:r>
            <a:r>
              <a:rPr kumimoji="1" lang="zh-TW" altLang="en-US" dirty="0"/>
              <a:t>指出這樣的現象會為市場帶來系統性風險與價格的異常波動。那因為擁擠交易的存在，容易引發市場的不穩定使其波動上升，投資人期許能夠在這樣不穩定的環境中獲利，在價格上升階段買進，在價格破裂前賣出。</a:t>
            </a:r>
            <a:endParaRPr kumimoji="1" lang="en-US" altLang="zh-TW"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80883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那前面有提到我們主要是採用</a:t>
            </a:r>
            <a:r>
              <a:rPr kumimoji="1" lang="en-US" altLang="zh-TW" dirty="0" err="1"/>
              <a:t>Kinlaw</a:t>
            </a:r>
            <a:r>
              <a:rPr kumimoji="1" lang="zh-TW" altLang="en-US" dirty="0"/>
              <a:t>的方法去辨別擁擠交易的存在，那他所採用的方法為主成份分析，全名是</a:t>
            </a:r>
            <a:r>
              <a:rPr kumimoji="1" lang="en-US" altLang="zh-TW" dirty="0"/>
              <a:t>Principal Component Analysis</a:t>
            </a:r>
            <a:r>
              <a:rPr kumimoji="1" lang="zh-TW" altLang="en-US" dirty="0"/>
              <a:t>，簡稱</a:t>
            </a:r>
            <a:r>
              <a:rPr kumimoji="1" lang="en-US" altLang="zh-TW" dirty="0"/>
              <a:t>PCA</a:t>
            </a:r>
            <a:r>
              <a:rPr kumimoji="1" lang="zh-TW" altLang="en-US" dirty="0"/>
              <a:t>。最早由</a:t>
            </a:r>
            <a:r>
              <a:rPr kumimoji="1" lang="en-US" altLang="zh-TW" dirty="0"/>
              <a:t>Pearson</a:t>
            </a:r>
            <a:r>
              <a:rPr kumimoji="1" lang="zh-TW" altLang="en-US" dirty="0"/>
              <a:t>提出而</a:t>
            </a:r>
            <a:r>
              <a:rPr kumimoji="1" lang="en-US" altLang="zh-TW" dirty="0" err="1"/>
              <a:t>Hotelling</a:t>
            </a:r>
            <a:r>
              <a:rPr kumimoji="1" lang="en-US" altLang="zh-TW" dirty="0"/>
              <a:t> </a:t>
            </a:r>
            <a:r>
              <a:rPr kumimoji="1" lang="zh-TW" altLang="en-US" dirty="0"/>
              <a:t>對其提出降維之解釋，提出、對共變異數矩陣進行特徵分解，可得到原先數據的主成份</a:t>
            </a:r>
            <a:r>
              <a:rPr kumimoji="1" lang="en-US" altLang="zh-TW" dirty="0"/>
              <a:t>(</a:t>
            </a:r>
            <a:r>
              <a:rPr kumimoji="1" lang="zh-TW" altLang="en-US" dirty="0"/>
              <a:t>也就是特徵向量</a:t>
            </a:r>
            <a:r>
              <a:rPr kumimoji="1" lang="en-US" altLang="zh-TW" dirty="0"/>
              <a:t>)</a:t>
            </a:r>
            <a:r>
              <a:rPr kumimoji="1" lang="zh-TW" altLang="en-US" dirty="0"/>
              <a:t>以及權重（也就是）特徵值，這樣的結果可以詮釋為對原來數據中的變異數作出解釋，有幾個特徵向量，哪一個特徵向量上之數值對變異數的影響最大？因此，如果將特徵值較低所對應之成分除去，便達到了降維目的。</a:t>
            </a:r>
            <a:endParaRPr kumimoji="1" lang="en-US" altLang="zh-TW" dirty="0"/>
          </a:p>
          <a:p>
            <a:endParaRPr kumimoji="1" lang="en-US" altLang="zh-TW" dirty="0"/>
          </a:p>
          <a:p>
            <a:r>
              <a:rPr kumimoji="1" lang="zh-TW" altLang="en-US" dirty="0"/>
              <a:t>那我們把這個</a:t>
            </a:r>
            <a:r>
              <a:rPr kumimoji="1" lang="en-US" altLang="zh-TW" dirty="0"/>
              <a:t>PCA</a:t>
            </a:r>
            <a:r>
              <a:rPr kumimoji="1" lang="zh-TW" altLang="en-US" dirty="0"/>
              <a:t>方法，用於市場中資產的共變異數矩陣，能夠去除對市場的波動影響力較小的資產，投資人便能夠辨認出哪些資產目前在整體市場是佔主導地位的，可能是目前市場的資金在這些資產快速流動，從而去進行更有效的資產配置。</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87392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接著會介紹如何辨認擁擠交易的方法，那同時會提及</a:t>
            </a:r>
            <a:r>
              <a:rPr kumimoji="1" lang="en-US" altLang="zh-TW" dirty="0"/>
              <a:t>2012</a:t>
            </a:r>
            <a:r>
              <a:rPr kumimoji="1" lang="zh-TW" altLang="en-US" dirty="0"/>
              <a:t>年至</a:t>
            </a:r>
            <a:r>
              <a:rPr kumimoji="1" lang="en-US" altLang="zh-TW" dirty="0"/>
              <a:t>2019</a:t>
            </a:r>
            <a:r>
              <a:rPr kumimoji="1" lang="zh-TW" altLang="en-US" dirty="0"/>
              <a:t>年的部分實證結果佐證這些研究方法</a:t>
            </a:r>
            <a:endParaRPr kumimoji="1" lang="en-US" altLang="zh-TW" dirty="0"/>
          </a:p>
        </p:txBody>
      </p:sp>
      <p:sp>
        <p:nvSpPr>
          <p:cNvPr id="4" name="投影片編號版面配置區 3"/>
          <p:cNvSpPr>
            <a:spLocks noGrp="1"/>
          </p:cNvSpPr>
          <p:nvPr>
            <p:ph type="sldNum" sz="quarter" idx="5"/>
          </p:nvPr>
        </p:nvSpPr>
        <p:spPr/>
        <p:txBody>
          <a:bodyPr/>
          <a:lstStyle/>
          <a:p>
            <a:fld id="{264F5A81-CD2E-054D-8C46-2A3C63D19A0F}" type="slidenum">
              <a:rPr kumimoji="1" lang="zh-TW" altLang="en-US" smtClean="0"/>
              <a:t>14</a:t>
            </a:fld>
            <a:endParaRPr kumimoji="1" lang="zh-TW" altLang="en-US"/>
          </a:p>
        </p:txBody>
      </p:sp>
    </p:spTree>
    <p:extLst>
      <p:ext uri="{BB962C8B-B14F-4D97-AF65-F5344CB8AC3E}">
        <p14:creationId xmlns:p14="http://schemas.microsoft.com/office/powerpoint/2010/main" val="4136701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首先，看到資產中心度</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88983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那在研究中，我們想要鎖定產業類別的擁擠交易，因此第一步為計算產業報酬率：</a:t>
            </a:r>
            <a:endParaRPr kumimoji="1" lang="en-US" altLang="zh-TW" dirty="0"/>
          </a:p>
          <a:p>
            <a:r>
              <a:rPr kumimoji="1" lang="zh-TW" altLang="en-US" dirty="0"/>
              <a:t>首先，將臺灣的上市櫃公司根據證交所公告的產業類別分為</a:t>
            </a:r>
            <a:r>
              <a:rPr kumimoji="1" lang="en-US" altLang="zh-TW" dirty="0"/>
              <a:t>35</a:t>
            </a:r>
            <a:r>
              <a:rPr kumimoji="1" lang="zh-TW" altLang="en-US" dirty="0"/>
              <a:t>類</a:t>
            </a:r>
            <a:endParaRPr kumimoji="1" lang="en-US" altLang="zh-TW" dirty="0"/>
          </a:p>
          <a:p>
            <a:r>
              <a:rPr kumimoji="1" lang="zh-TW" altLang="en-US" dirty="0"/>
              <a:t>將同產業之個股報酬率等權重相加作為該產業之產業報酬率</a:t>
            </a:r>
            <a:endParaRPr kumimoji="1" lang="en-US" altLang="zh-TW" dirty="0"/>
          </a:p>
          <a:p>
            <a:r>
              <a:rPr kumimoji="1" lang="zh-TW" altLang="en-US" dirty="0"/>
              <a:t>那將一些消息面及法說會之資訊考慮進去，因此我們加入半衰期因子，對各產業之產業報酬率進行調整</a:t>
            </a:r>
            <a:endParaRPr kumimoji="1" lang="en-US" altLang="zh-TW" dirty="0"/>
          </a:p>
          <a:p>
            <a:endParaRPr kumimoji="1" lang="en-US" altLang="zh-TW" dirty="0"/>
          </a:p>
          <a:p>
            <a:endParaRPr kumimoji="1" lang="zh-TW" altLang="en-US" dirty="0"/>
          </a:p>
        </p:txBody>
      </p:sp>
      <p:sp>
        <p:nvSpPr>
          <p:cNvPr id="4" name="投影片編號版面配置區 3"/>
          <p:cNvSpPr>
            <a:spLocks noGrp="1"/>
          </p:cNvSpPr>
          <p:nvPr>
            <p:ph type="sldNum" sz="quarter" idx="5"/>
          </p:nvPr>
        </p:nvSpPr>
        <p:spPr/>
        <p:txBody>
          <a:bodyPr/>
          <a:lstStyle/>
          <a:p>
            <a:fld id="{264F5A81-CD2E-054D-8C46-2A3C63D19A0F}" type="slidenum">
              <a:rPr kumimoji="1" lang="zh-TW" altLang="en-US" smtClean="0"/>
              <a:t>16</a:t>
            </a:fld>
            <a:endParaRPr kumimoji="1" lang="zh-TW" altLang="en-US"/>
          </a:p>
        </p:txBody>
      </p:sp>
    </p:spTree>
    <p:extLst>
      <p:ext uri="{BB962C8B-B14F-4D97-AF65-F5344CB8AC3E}">
        <p14:creationId xmlns:p14="http://schemas.microsoft.com/office/powerpoint/2010/main" val="2642602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接著來到第二步獲得吸收比率：</a:t>
            </a:r>
            <a:endParaRPr kumimoji="1" lang="en-US" altLang="zh-TW" dirty="0"/>
          </a:p>
          <a:p>
            <a:r>
              <a:rPr kumimoji="1" lang="zh-TW" altLang="en-US" dirty="0"/>
              <a:t>以剛剛取得了各產業的產業報酬率，此計算產業的共變異數矩陣，並對其做</a:t>
            </a:r>
            <a:r>
              <a:rPr kumimoji="1" lang="en-US" altLang="zh-TW" dirty="0"/>
              <a:t>PCA</a:t>
            </a:r>
            <a:r>
              <a:rPr kumimoji="1" lang="zh-TW" altLang="en-US" dirty="0"/>
              <a:t>。</a:t>
            </a:r>
            <a:endParaRPr kumimoji="1" lang="en-US" altLang="zh-TW" dirty="0"/>
          </a:p>
          <a:p>
            <a:r>
              <a:rPr kumimoji="1" lang="zh-TW" altLang="en-US" dirty="0"/>
              <a:t>那下面的</a:t>
            </a:r>
            <a:r>
              <a:rPr kumimoji="1" lang="en-US" altLang="zh-TW" dirty="0"/>
              <a:t>AR</a:t>
            </a:r>
            <a:r>
              <a:rPr kumimoji="1" lang="zh-TW" altLang="en-US" dirty="0"/>
              <a:t>便是吸收比率的計算方法，分子的</a:t>
            </a:r>
            <a:r>
              <a:rPr kumimoji="1" lang="en-US" altLang="zh-TW" dirty="0"/>
              <a:t>sigma</a:t>
            </a:r>
            <a:r>
              <a:rPr kumimoji="1" lang="zh-TW" altLang="en-US" dirty="0"/>
              <a:t>平方：指的是在第</a:t>
            </a:r>
            <a:r>
              <a:rPr kumimoji="1" lang="en-US" altLang="zh-TW" dirty="0"/>
              <a:t> j </a:t>
            </a:r>
            <a:r>
              <a:rPr kumimoji="1" lang="zh-TW" altLang="en-US" dirty="0"/>
              <a:t>個特徵向量的變異數，而分母的</a:t>
            </a:r>
            <a:r>
              <a:rPr kumimoji="1" lang="en-US" altLang="zh-TW" dirty="0"/>
              <a:t>sigma a </a:t>
            </a:r>
            <a:r>
              <a:rPr kumimoji="1" lang="zh-TW" altLang="en-US" dirty="0"/>
              <a:t>平方：指的是原來第</a:t>
            </a:r>
            <a:r>
              <a:rPr kumimoji="1" lang="en-US" altLang="zh-TW" dirty="0"/>
              <a:t> </a:t>
            </a:r>
            <a:r>
              <a:rPr kumimoji="1" lang="en-US" altLang="zh-TW" dirty="0" err="1"/>
              <a:t>i</a:t>
            </a:r>
            <a:r>
              <a:rPr kumimoji="1" lang="en-US" altLang="zh-TW" dirty="0"/>
              <a:t> </a:t>
            </a:r>
            <a:r>
              <a:rPr kumimoji="1" lang="zh-TW" altLang="en-US" dirty="0"/>
              <a:t>個產業的變異數，</a:t>
            </a:r>
            <a:r>
              <a:rPr kumimoji="1" lang="en-US" altLang="zh-TW" dirty="0"/>
              <a:t>n</a:t>
            </a:r>
            <a:r>
              <a:rPr kumimoji="1" lang="zh-TW" altLang="en-US" dirty="0"/>
              <a:t> 指的是特徵向量數，那為了要避免對原先變異數的解釋比例過低的問題，設定其主成份數量為</a:t>
            </a:r>
            <a:r>
              <a:rPr kumimoji="1" lang="en-US" altLang="zh-TW" dirty="0"/>
              <a:t>2</a:t>
            </a:r>
            <a:r>
              <a:rPr kumimoji="1" lang="zh-TW" altLang="en-US" dirty="0"/>
              <a:t>，而大</a:t>
            </a:r>
            <a:r>
              <a:rPr kumimoji="1" lang="en-US" altLang="zh-TW" dirty="0"/>
              <a:t>N</a:t>
            </a:r>
            <a:r>
              <a:rPr kumimoji="1" lang="zh-TW" altLang="en-US" dirty="0"/>
              <a:t>指的是台灣上市櫃公司的產業數，因此大</a:t>
            </a:r>
            <a:r>
              <a:rPr kumimoji="1" lang="en-US" altLang="zh-TW" dirty="0"/>
              <a:t>N</a:t>
            </a:r>
            <a:r>
              <a:rPr kumimoji="1" lang="zh-TW" altLang="en-US" dirty="0"/>
              <a:t>是</a:t>
            </a:r>
            <a:r>
              <a:rPr kumimoji="1" lang="en-US" altLang="zh-TW" dirty="0"/>
              <a:t>35</a:t>
            </a:r>
          </a:p>
          <a:p>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那吸收比率：主要是</a:t>
            </a:r>
            <a:r>
              <a:rPr lang="zh-TW" altLang="en-US" sz="1200" dirty="0">
                <a:latin typeface="微軟正黑體" panose="020B0604030504040204" pitchFamily="34" charset="-120"/>
                <a:ea typeface="微軟正黑體" panose="020B0604030504040204" pitchFamily="34" charset="-120"/>
              </a:rPr>
              <a:t>反映主成份對於原有數據共變異數矩陣之解釋程度進而推斷產業間之連動程度，延伸協助判斷市場系統性風險的存在</a:t>
            </a:r>
            <a:endParaRPr lang="en-US" altLang="zh-TW" sz="1200" dirty="0">
              <a:latin typeface="微軟正黑體" panose="020B0604030504040204" pitchFamily="34" charset="-120"/>
              <a:ea typeface="微軟正黑體" panose="020B0604030504040204" pitchFamily="34" charset="-120"/>
            </a:endParaRPr>
          </a:p>
          <a:p>
            <a:endParaRPr kumimoji="1" lang="en-US" altLang="zh-TW" dirty="0"/>
          </a:p>
          <a:p>
            <a:endParaRPr kumimoji="1"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30992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接者，我們以台股市場於</a:t>
            </a:r>
            <a:r>
              <a:rPr kumimoji="1" lang="en-US" altLang="zh-TW" dirty="0"/>
              <a:t>2012</a:t>
            </a:r>
            <a:r>
              <a:rPr kumimoji="1" lang="zh-TW" altLang="en-US" dirty="0"/>
              <a:t>年至</a:t>
            </a:r>
            <a:r>
              <a:rPr kumimoji="1" lang="en-US" altLang="zh-TW" dirty="0"/>
              <a:t>2020</a:t>
            </a:r>
            <a:r>
              <a:rPr kumimoji="1" lang="zh-TW" altLang="en-US" dirty="0"/>
              <a:t>年之吸收比率與臺灣加權股價指數比較，可以發現在此期間二者是呈現負相關，當吸收比率向下時，大盤便會呈現上漲趨勢</a:t>
            </a:r>
            <a:endParaRPr kumimoji="1" lang="en-US" altLang="zh-TW"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80892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第三步，資產中心度：</a:t>
            </a:r>
            <a:endParaRPr kumimoji="1" lang="en-US" altLang="zh-TW" dirty="0"/>
          </a:p>
          <a:p>
            <a:r>
              <a:rPr kumimoji="1" lang="zh-TW" altLang="en-US" dirty="0"/>
              <a:t>下方是資產中心度的公式，</a:t>
            </a:r>
            <a:r>
              <a:rPr kumimoji="1" lang="en-US" altLang="zh-TW" dirty="0" err="1"/>
              <a:t>Evij</a:t>
            </a:r>
            <a:r>
              <a:rPr kumimoji="1" lang="en-US" altLang="zh-TW" dirty="0"/>
              <a:t> </a:t>
            </a:r>
            <a:r>
              <a:rPr kumimoji="1" lang="zh-TW" altLang="en-US" dirty="0"/>
              <a:t> 指的是在第</a:t>
            </a:r>
            <a:r>
              <a:rPr kumimoji="1" lang="en-US" altLang="zh-TW" dirty="0"/>
              <a:t>j </a:t>
            </a:r>
            <a:r>
              <a:rPr kumimoji="1" lang="zh-TW" altLang="en-US" dirty="0"/>
              <a:t>個特徵向量上，第 </a:t>
            </a:r>
            <a:r>
              <a:rPr kumimoji="1" lang="en-US" altLang="zh-TW" dirty="0"/>
              <a:t>I</a:t>
            </a:r>
            <a:r>
              <a:rPr kumimoji="1" lang="zh-TW" altLang="en-US" dirty="0"/>
              <a:t> 個產業的特徵值，那</a:t>
            </a:r>
            <a:r>
              <a:rPr kumimoji="1" lang="en-US" altLang="zh-TW" dirty="0" err="1"/>
              <a:t>Arj</a:t>
            </a:r>
            <a:r>
              <a:rPr kumimoji="1" lang="en-US" altLang="zh-TW" dirty="0"/>
              <a:t> </a:t>
            </a:r>
            <a:r>
              <a:rPr kumimoji="1" lang="zh-TW" altLang="en-US" dirty="0"/>
              <a:t> 是第</a:t>
            </a:r>
            <a:r>
              <a:rPr kumimoji="1" lang="en-US" altLang="zh-TW" dirty="0"/>
              <a:t>j</a:t>
            </a:r>
            <a:r>
              <a:rPr kumimoji="1" lang="zh-TW" altLang="en-US" dirty="0"/>
              <a:t> 個特徵向量上之吸收比率，將這兩者相乘，再除以吸收比率，再將每一特徵向量相加總，可以視為該產業對於整體市場波動的影響力。</a:t>
            </a:r>
            <a:endParaRPr kumimoji="1" lang="en-US" altLang="zh-TW"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20736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簡報會分成五個部分，緒論與文獻回顧會介紹研究的動機以及相關方法，研究方法與實證結果會說明提出的方法以及實驗結果，最後是以結論作結</a:t>
            </a:r>
          </a:p>
          <a:p>
            <a:endParaRPr kumimoji="1" lang="zh-TW" altLang="en-US" dirty="0"/>
          </a:p>
        </p:txBody>
      </p:sp>
      <p:sp>
        <p:nvSpPr>
          <p:cNvPr id="4" name="投影片編號版面配置區 3"/>
          <p:cNvSpPr>
            <a:spLocks noGrp="1"/>
          </p:cNvSpPr>
          <p:nvPr>
            <p:ph type="sldNum" sz="quarter" idx="5"/>
          </p:nvPr>
        </p:nvSpPr>
        <p:spPr/>
        <p:txBody>
          <a:bodyPr/>
          <a:lstStyle/>
          <a:p>
            <a:fld id="{264F5A81-CD2E-054D-8C46-2A3C63D19A0F}" type="slidenum">
              <a:rPr kumimoji="1" lang="zh-TW" altLang="en-US" smtClean="0"/>
              <a:t>2</a:t>
            </a:fld>
            <a:endParaRPr kumimoji="1" lang="zh-TW" altLang="en-US"/>
          </a:p>
        </p:txBody>
      </p:sp>
    </p:spTree>
    <p:extLst>
      <p:ext uri="{BB962C8B-B14F-4D97-AF65-F5344CB8AC3E}">
        <p14:creationId xmlns:p14="http://schemas.microsoft.com/office/powerpoint/2010/main" val="1716646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接著，我們以</a:t>
            </a:r>
            <a:r>
              <a:rPr kumimoji="1" lang="en-US" altLang="zh-TW" dirty="0"/>
              <a:t>2019</a:t>
            </a:r>
            <a:r>
              <a:rPr kumimoji="1" lang="zh-TW" altLang="en-US" dirty="0"/>
              <a:t>年底，疫情爆發時的時間點的數位雲端業者與運動休閒業，兩者都在快速的上升，反映出者兩個產業資金的大量流動，也可以看出在運動休閒業部分，資產中心度是減少地比較快的，反映市場快速地抽離資金。</a:t>
            </a:r>
            <a:endParaRPr kumimoji="1" lang="en-US" altLang="zh-TW"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6229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Font typeface="Arial" panose="020B0604020202020204" pitchFamily="34" charset="0"/>
              <a:buChar char="•"/>
            </a:pPr>
            <a:r>
              <a:rPr lang="zh-TW" altLang="en-US" b="1" dirty="0"/>
              <a:t>經濟不確定性</a:t>
            </a:r>
            <a:r>
              <a:rPr lang="zh-TW" altLang="en-US" dirty="0"/>
              <a:t>：脫歐帶來的經濟不確定性可能影響消費者信心和支出，特別是在英國市場。這可能導致對運動休閒產品的需求減少，影響台灣企業的銷售。</a:t>
            </a:r>
          </a:p>
          <a:p>
            <a:pPr>
              <a:buFont typeface="Arial" panose="020B0604020202020204" pitchFamily="34" charset="0"/>
              <a:buChar char="•"/>
            </a:pPr>
            <a:r>
              <a:rPr lang="zh-TW" altLang="en-US" b="1" dirty="0"/>
              <a:t>貨幣波動</a:t>
            </a:r>
            <a:r>
              <a:rPr lang="zh-TW" altLang="en-US" dirty="0"/>
              <a:t>：英鎊和歐元的匯率波動也會影響台灣產品的價格競爭力，進而影響銷量。</a:t>
            </a:r>
            <a:endParaRPr lang="en-US" altLang="zh-TW" dirty="0"/>
          </a:p>
          <a:p>
            <a:pPr>
              <a:buFont typeface="Arial" panose="020B0604020202020204" pitchFamily="34" charset="0"/>
              <a:buChar char="•"/>
            </a:pPr>
            <a:endParaRPr lang="en-US" altLang="zh-TW"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t>英國脫歐後，可能會引入與歐盟不同的產品標準和認證要求，台灣企業需要確保其產品同時符合英國和歐盟的規範，這增加了合規成本和時間。</a:t>
            </a:r>
            <a:endParaRPr lang="en-US" altLang="zh-TW"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b="0" i="0" dirty="0">
                <a:solidFill>
                  <a:srgbClr val="E8E8E8"/>
                </a:solidFill>
                <a:effectLst/>
                <a:highlight>
                  <a:srgbClr val="1F1F1F"/>
                </a:highlight>
                <a:latin typeface="Google Sans"/>
              </a:rPr>
              <a:t>2017</a:t>
            </a:r>
            <a:r>
              <a:rPr lang="zh-TW" altLang="en-US" b="0" i="0" dirty="0">
                <a:solidFill>
                  <a:srgbClr val="E8E8E8"/>
                </a:solidFill>
                <a:effectLst/>
                <a:highlight>
                  <a:srgbClr val="1F1F1F"/>
                </a:highlight>
                <a:latin typeface="Google Sans"/>
              </a:rPr>
              <a:t>年</a:t>
            </a:r>
            <a:r>
              <a:rPr lang="en-US" altLang="zh-TW" b="0" i="0" dirty="0">
                <a:solidFill>
                  <a:srgbClr val="E8E8E8"/>
                </a:solidFill>
                <a:effectLst/>
                <a:highlight>
                  <a:srgbClr val="1F1F1F"/>
                </a:highlight>
                <a:latin typeface="Google Sans"/>
              </a:rPr>
              <a:t>12</a:t>
            </a:r>
            <a:r>
              <a:rPr lang="zh-TW" altLang="en-US" b="0" i="0" dirty="0">
                <a:solidFill>
                  <a:srgbClr val="E8E8E8"/>
                </a:solidFill>
                <a:effectLst/>
                <a:highlight>
                  <a:srgbClr val="1F1F1F"/>
                </a:highlight>
                <a:latin typeface="Google Sans"/>
              </a:rPr>
              <a:t>月</a:t>
            </a:r>
            <a:r>
              <a:rPr lang="en-US" altLang="zh-TW" b="0" i="0" dirty="0">
                <a:solidFill>
                  <a:srgbClr val="E8E8E8"/>
                </a:solidFill>
                <a:effectLst/>
                <a:highlight>
                  <a:srgbClr val="1F1F1F"/>
                </a:highlight>
                <a:latin typeface="Google Sans"/>
              </a:rPr>
              <a:t>8</a:t>
            </a:r>
            <a:r>
              <a:rPr lang="zh-TW" altLang="en-US" b="0" i="0" dirty="0">
                <a:solidFill>
                  <a:srgbClr val="E8E8E8"/>
                </a:solidFill>
                <a:effectLst/>
                <a:highlight>
                  <a:srgbClr val="1F1F1F"/>
                </a:highlight>
                <a:latin typeface="Google Sans"/>
              </a:rPr>
              <a:t>日，英國與歐盟達成脫歐框架協議，從而為貿易談判鋪平了道路。 </a:t>
            </a:r>
            <a:r>
              <a:rPr lang="en-US" altLang="zh-TW" b="0" i="0" dirty="0">
                <a:solidFill>
                  <a:srgbClr val="E8E8E8"/>
                </a:solidFill>
                <a:effectLst/>
                <a:highlight>
                  <a:srgbClr val="1F1F1F"/>
                </a:highlight>
                <a:latin typeface="Google Sans"/>
              </a:rPr>
              <a:t>2018</a:t>
            </a:r>
            <a:r>
              <a:rPr lang="zh-TW" altLang="en-US" b="0" i="0" dirty="0">
                <a:solidFill>
                  <a:srgbClr val="E8E8E8"/>
                </a:solidFill>
                <a:effectLst/>
                <a:highlight>
                  <a:srgbClr val="1F1F1F"/>
                </a:highlight>
                <a:latin typeface="Google Sans"/>
              </a:rPr>
              <a:t>年</a:t>
            </a:r>
            <a:r>
              <a:rPr lang="en-US" altLang="zh-TW" b="0" i="0" dirty="0">
                <a:solidFill>
                  <a:srgbClr val="E8E8E8"/>
                </a:solidFill>
                <a:effectLst/>
                <a:highlight>
                  <a:srgbClr val="1F1F1F"/>
                </a:highlight>
                <a:latin typeface="Google Sans"/>
              </a:rPr>
              <a:t>1</a:t>
            </a:r>
            <a:r>
              <a:rPr lang="zh-TW" altLang="en-US" b="0" i="0" dirty="0">
                <a:solidFill>
                  <a:srgbClr val="E8E8E8"/>
                </a:solidFill>
                <a:effectLst/>
                <a:highlight>
                  <a:srgbClr val="1F1F1F"/>
                </a:highlight>
                <a:latin typeface="Google Sans"/>
              </a:rPr>
              <a:t>月，下議院通過</a:t>
            </a:r>
            <a:r>
              <a:rPr lang="en-US" altLang="zh-TW" b="0" i="0" dirty="0">
                <a:solidFill>
                  <a:srgbClr val="E8E8E8"/>
                </a:solidFill>
                <a:effectLst/>
                <a:highlight>
                  <a:srgbClr val="1F1F1F"/>
                </a:highlight>
                <a:latin typeface="Google Sans"/>
              </a:rPr>
              <a:t>《</a:t>
            </a:r>
            <a:r>
              <a:rPr lang="zh-TW" altLang="en-US" b="0" i="0" dirty="0">
                <a:solidFill>
                  <a:srgbClr val="E8E8E8"/>
                </a:solidFill>
                <a:effectLst/>
                <a:highlight>
                  <a:srgbClr val="1F1F1F"/>
                </a:highlight>
                <a:latin typeface="Google Sans"/>
              </a:rPr>
              <a:t>退出歐盟法令</a:t>
            </a:r>
            <a:r>
              <a:rPr lang="en-US" altLang="zh-TW" b="0" i="0" dirty="0">
                <a:solidFill>
                  <a:srgbClr val="E8E8E8"/>
                </a:solidFill>
                <a:effectLst/>
                <a:highlight>
                  <a:srgbClr val="1F1F1F"/>
                </a:highlight>
                <a:latin typeface="Google Sans"/>
              </a:rPr>
              <a:t>》</a:t>
            </a:r>
            <a:r>
              <a:rPr lang="zh-TW" altLang="en-US" b="0" i="0" dirty="0">
                <a:solidFill>
                  <a:srgbClr val="E8E8E8"/>
                </a:solidFill>
                <a:effectLst/>
                <a:highlight>
                  <a:srgbClr val="1F1F1F"/>
                </a:highlight>
                <a:latin typeface="Google Sans"/>
              </a:rPr>
              <a:t>，</a:t>
            </a:r>
            <a:r>
              <a:rPr lang="en-US" altLang="zh-TW" b="0" i="0" dirty="0">
                <a:solidFill>
                  <a:srgbClr val="E8E8E8"/>
                </a:solidFill>
                <a:effectLst/>
                <a:highlight>
                  <a:srgbClr val="1F1F1F"/>
                </a:highlight>
                <a:latin typeface="Google Sans"/>
              </a:rPr>
              <a:t>5</a:t>
            </a:r>
            <a:r>
              <a:rPr lang="zh-TW" altLang="en-US" b="0" i="0" dirty="0">
                <a:solidFill>
                  <a:srgbClr val="E8E8E8"/>
                </a:solidFill>
                <a:effectLst/>
                <a:highlight>
                  <a:srgbClr val="1F1F1F"/>
                </a:highlight>
                <a:latin typeface="Google Sans"/>
              </a:rPr>
              <a:t>月獲上議院通過，</a:t>
            </a:r>
            <a:r>
              <a:rPr lang="en-US" altLang="zh-TW" b="0" i="0" dirty="0">
                <a:solidFill>
                  <a:srgbClr val="E8E8E8"/>
                </a:solidFill>
                <a:effectLst/>
                <a:highlight>
                  <a:srgbClr val="1F1F1F"/>
                </a:highlight>
                <a:latin typeface="Google Sans"/>
              </a:rPr>
              <a:t>6</a:t>
            </a:r>
            <a:r>
              <a:rPr lang="zh-TW" altLang="en-US" b="0" i="0" dirty="0">
                <a:solidFill>
                  <a:srgbClr val="E8E8E8"/>
                </a:solidFill>
                <a:effectLst/>
                <a:highlight>
                  <a:srgbClr val="1F1F1F"/>
                </a:highlight>
                <a:latin typeface="Google Sans"/>
              </a:rPr>
              <a:t>月英國女王簽署並生效，根據法令，英國將在</a:t>
            </a:r>
            <a:r>
              <a:rPr lang="en-US" altLang="zh-TW" b="0" i="0" dirty="0">
                <a:solidFill>
                  <a:srgbClr val="E8E8E8"/>
                </a:solidFill>
                <a:effectLst/>
                <a:highlight>
                  <a:srgbClr val="1F1F1F"/>
                </a:highlight>
                <a:latin typeface="Google Sans"/>
              </a:rPr>
              <a:t>2019</a:t>
            </a:r>
            <a:r>
              <a:rPr lang="zh-TW" altLang="en-US" b="0" i="0" dirty="0">
                <a:solidFill>
                  <a:srgbClr val="E8E8E8"/>
                </a:solidFill>
                <a:effectLst/>
                <a:highlight>
                  <a:srgbClr val="1F1F1F"/>
                </a:highlight>
                <a:latin typeface="Google Sans"/>
              </a:rPr>
              <a:t>年</a:t>
            </a:r>
            <a:r>
              <a:rPr lang="en-US" altLang="zh-TW" b="0" i="0" dirty="0">
                <a:solidFill>
                  <a:srgbClr val="E8E8E8"/>
                </a:solidFill>
                <a:effectLst/>
                <a:highlight>
                  <a:srgbClr val="1F1F1F"/>
                </a:highlight>
                <a:latin typeface="Google Sans"/>
              </a:rPr>
              <a:t>3</a:t>
            </a:r>
            <a:r>
              <a:rPr lang="zh-TW" altLang="en-US" b="0" i="0" dirty="0">
                <a:solidFill>
                  <a:srgbClr val="E8E8E8"/>
                </a:solidFill>
                <a:effectLst/>
                <a:highlight>
                  <a:srgbClr val="1F1F1F"/>
                </a:highlight>
                <a:latin typeface="Google Sans"/>
              </a:rPr>
              <a:t>月</a:t>
            </a:r>
            <a:r>
              <a:rPr lang="en-US" altLang="zh-TW" b="0" i="0" dirty="0">
                <a:solidFill>
                  <a:srgbClr val="E8E8E8"/>
                </a:solidFill>
                <a:effectLst/>
                <a:highlight>
                  <a:srgbClr val="1F1F1F"/>
                </a:highlight>
                <a:latin typeface="Google Sans"/>
              </a:rPr>
              <a:t>29</a:t>
            </a:r>
            <a:r>
              <a:rPr lang="zh-TW" altLang="en-US" b="0" i="0" dirty="0">
                <a:solidFill>
                  <a:srgbClr val="E8E8E8"/>
                </a:solidFill>
                <a:effectLst/>
                <a:highlight>
                  <a:srgbClr val="1F1F1F"/>
                </a:highlight>
                <a:latin typeface="Google Sans"/>
              </a:rPr>
              <a:t>日</a:t>
            </a:r>
            <a:r>
              <a:rPr lang="en-US" altLang="zh-TW" b="0" i="0" dirty="0">
                <a:solidFill>
                  <a:srgbClr val="E8E8E8"/>
                </a:solidFill>
                <a:effectLst/>
                <a:highlight>
                  <a:srgbClr val="1F1F1F"/>
                </a:highlight>
                <a:latin typeface="Google Sans"/>
              </a:rPr>
              <a:t>23</a:t>
            </a:r>
            <a:r>
              <a:rPr lang="zh-TW" altLang="en-US" b="0" i="0" dirty="0">
                <a:solidFill>
                  <a:srgbClr val="E8E8E8"/>
                </a:solidFill>
                <a:effectLst/>
                <a:highlight>
                  <a:srgbClr val="1F1F1F"/>
                </a:highlight>
                <a:latin typeface="Google Sans"/>
              </a:rPr>
              <a:t>時退出歐盟。</a:t>
            </a:r>
            <a:endParaRPr lang="zh-TW" altLang="en-US" dirty="0"/>
          </a:p>
          <a:p>
            <a:pPr>
              <a:buFont typeface="Arial" panose="020B0604020202020204" pitchFamily="34" charset="0"/>
              <a:buChar char="•"/>
            </a:pPr>
            <a:endParaRPr lang="en-US" altLang="zh-TW" dirty="0"/>
          </a:p>
          <a:p>
            <a:pPr>
              <a:buFont typeface="Arial" panose="020B0604020202020204" pitchFamily="34" charset="0"/>
              <a:buChar char="•"/>
            </a:pPr>
            <a:endParaRPr lang="en-US" altLang="zh-TW" dirty="0"/>
          </a:p>
          <a:p>
            <a:pPr>
              <a:buFont typeface="Arial" panose="020B0604020202020204" pitchFamily="34" charset="0"/>
              <a:buChar char="•"/>
            </a:pPr>
            <a:endParaRPr lang="zh-TW" altLang="en-US" dirty="0"/>
          </a:p>
          <a:p>
            <a:endParaRPr kumimoji="1" lang="en-US" altLang="zh-TW"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67045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那前面看了個別產業資產中心度的表現，但我們希望捕捉的是產業的輪動，因此對其做標準化後，將其按照由大到小排序，那下圖為這</a:t>
            </a:r>
            <a:r>
              <a:rPr kumimoji="1" lang="en-US" altLang="zh-TW" dirty="0"/>
              <a:t>35</a:t>
            </a:r>
            <a:r>
              <a:rPr kumimoji="1" lang="zh-TW" altLang="en-US" dirty="0"/>
              <a:t>種產業 從</a:t>
            </a:r>
            <a:r>
              <a:rPr kumimoji="1" lang="en-US" altLang="zh-TW" dirty="0"/>
              <a:t>2012</a:t>
            </a:r>
            <a:r>
              <a:rPr kumimoji="1" lang="zh-TW" altLang="en-US" dirty="0"/>
              <a:t>年到</a:t>
            </a:r>
            <a:r>
              <a:rPr kumimoji="1" lang="en-US" altLang="zh-TW" dirty="0"/>
              <a:t>2020</a:t>
            </a:r>
            <a:r>
              <a:rPr kumimoji="1" lang="zh-TW" altLang="en-US" dirty="0"/>
              <a:t>年的資產中心度熱力圖。</a:t>
            </a:r>
            <a:endParaRPr kumimoji="1" lang="en-US" altLang="zh-TW" dirty="0"/>
          </a:p>
          <a:p>
            <a:endParaRPr kumimoji="1"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148230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接著，看到第二部分 資產相對價值</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78652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透過剛剛的資產中心度，可以判斷說資產是不是處於快速流動的狀態，那資金流入：可能是因為市場上的狂歡、也可能是因為基本面價值的上升，同樣資金流出：可能是因為市場上之過度樂觀、也可能是產業之基本面價值下降，因此我們採用股價淨值比作為判斷價格是否過度反應的依據</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991644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那要計算資產相對價值的第一步，</a:t>
            </a:r>
            <a:endParaRPr kumimoji="1" lang="en-US" altLang="zh-TW" dirty="0"/>
          </a:p>
          <a:p>
            <a:r>
              <a:rPr kumimoji="1" lang="zh-TW" altLang="en-US" dirty="0"/>
              <a:t>將台灣上市櫃公司依照產業進行分類，將相同產業的股價淨值比等權重相加，作為各產業的股價淨值比</a:t>
            </a:r>
            <a:endParaRPr kumimoji="1" lang="en-US" altLang="zh-TW" dirty="0"/>
          </a:p>
          <a:p>
            <a:endParaRPr kumimoji="1" lang="en-US" altLang="zh-TW" dirty="0"/>
          </a:p>
          <a:p>
            <a:r>
              <a:rPr kumimoji="1" lang="en-US" altLang="zh-TW" dirty="0" err="1"/>
              <a:t>aweso</a:t>
            </a:r>
            <a:endParaRPr kumimoji="1"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02943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那為了要取得股價淨值比相對於歷史水位的高低，我們進行縱切面的標準化：對各產業的股價淨值比減去過去三年的平均，以此取得了</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每個產業相對於歷史水位之標準化股價淨值比</a:t>
            </a:r>
            <a:endParaRPr kumimoji="1" lang="en-US" altLang="zh-TW"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771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除此以外，我們想要取得相對於其餘產業的股價淨值比，因此將各產業已經過縱切面標準化的股價淨值比除其餘產業的股價淨值比平均</a:t>
            </a:r>
            <a:endParaRPr kumimoji="1" lang="en-US" altLang="zh-TW" dirty="0"/>
          </a:p>
          <a:p>
            <a:r>
              <a:rPr kumimoji="1" lang="zh-TW" altLang="en-US" dirty="0"/>
              <a:t>將此筆經過時間縱切面與產業橫切面標準化之數據，作為產業相對價值評估的指標。</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619231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那同樣的，我們想要捕捉輪動的狀態，因此將其按照由大到小進行排序，那下方是資產相對價值於</a:t>
            </a:r>
            <a:r>
              <a:rPr kumimoji="1" lang="en-US" altLang="zh-TW" dirty="0"/>
              <a:t>2012</a:t>
            </a:r>
            <a:r>
              <a:rPr kumimoji="1" lang="zh-TW" altLang="en-US" dirty="0"/>
              <a:t>年至</a:t>
            </a:r>
            <a:r>
              <a:rPr kumimoji="1" lang="en-US" altLang="zh-TW" dirty="0"/>
              <a:t>2019</a:t>
            </a:r>
            <a:r>
              <a:rPr kumimoji="1" lang="zh-TW" altLang="en-US" dirty="0"/>
              <a:t>年的熱力圖</a:t>
            </a:r>
            <a:endParaRPr kumimoji="1" lang="en-US" altLang="zh-TW" dirty="0"/>
          </a:p>
          <a:p>
            <a:endParaRPr kumimoji="1" lang="en-US" altLang="zh-TW" dirty="0"/>
          </a:p>
          <a:p>
            <a:r>
              <a:rPr kumimoji="1" lang="zh-TW" altLang="en-US" dirty="0"/>
              <a:t>介紹圖</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573063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最後，來到各條件結果，這部分會將資產中心度與資產相對價值合併使用</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5981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首先是緒論，</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62566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我們將各產業市場階段依照，其是否在資產中心度排名前五分為擁擠交易與非擁擠交易兩類，</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591931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接著再透過資產相對價值排名是否前五，分為泡沫擴張期與泡沫破裂期兩類</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22991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同時也將無擁擠交易，透過資產相對價值是否排名前</a:t>
            </a:r>
            <a:r>
              <a:rPr kumimoji="1" lang="en-US" altLang="zh-TW" dirty="0"/>
              <a:t>5</a:t>
            </a:r>
            <a:r>
              <a:rPr kumimoji="1" lang="zh-TW" altLang="en-US" dirty="0"/>
              <a:t>分為泡沫期</a:t>
            </a:r>
            <a:r>
              <a:rPr kumimoji="1" lang="en-US" altLang="zh-TW" dirty="0"/>
              <a:t>A</a:t>
            </a:r>
            <a:r>
              <a:rPr kumimoji="1" lang="zh-TW" altLang="en-US" dirty="0"/>
              <a:t>與泡沫期</a:t>
            </a:r>
            <a:r>
              <a:rPr kumimoji="1" lang="en-US" altLang="zh-TW" dirty="0"/>
              <a:t>B</a:t>
            </a:r>
            <a:endParaRPr kumimoji="1"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439881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那我們以化學工業與光電業於</a:t>
            </a:r>
            <a:r>
              <a:rPr kumimoji="1" lang="en-US" altLang="zh-TW" dirty="0"/>
              <a:t>2014</a:t>
            </a:r>
            <a:r>
              <a:rPr kumimoji="1" lang="zh-TW" altLang="en-US" dirty="0"/>
              <a:t>年至</a:t>
            </a:r>
            <a:r>
              <a:rPr kumimoji="1" lang="en-US" altLang="zh-TW" dirty="0"/>
              <a:t>2015</a:t>
            </a:r>
            <a:r>
              <a:rPr kumimoji="1" lang="zh-TW" altLang="en-US" dirty="0"/>
              <a:t>年的績效為例，從圖表中可以看出當產業處於泡沫擴張期間時，化學工業類股市的累積報酬率為呈現上升趨勢</a:t>
            </a:r>
          </a:p>
        </p:txBody>
      </p:sp>
      <p:sp>
        <p:nvSpPr>
          <p:cNvPr id="4" name="投影片編號版面配置區 3"/>
          <p:cNvSpPr>
            <a:spLocks noGrp="1"/>
          </p:cNvSpPr>
          <p:nvPr>
            <p:ph type="sldNum" sz="quarter" idx="5"/>
          </p:nvPr>
        </p:nvSpPr>
        <p:spPr/>
        <p:txBody>
          <a:bodyPr/>
          <a:lstStyle/>
          <a:p>
            <a:fld id="{264F5A81-CD2E-054D-8C46-2A3C63D19A0F}" type="slidenum">
              <a:rPr kumimoji="1" lang="zh-TW" altLang="en-US" smtClean="0"/>
              <a:t>33</a:t>
            </a:fld>
            <a:endParaRPr kumimoji="1" lang="zh-TW" altLang="en-US"/>
          </a:p>
        </p:txBody>
      </p:sp>
    </p:spTree>
    <p:extLst>
      <p:ext uri="{BB962C8B-B14F-4D97-AF65-F5344CB8AC3E}">
        <p14:creationId xmlns:p14="http://schemas.microsoft.com/office/powerpoint/2010/main" val="13154519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接著，我們看到光電業，於</a:t>
            </a:r>
            <a:r>
              <a:rPr kumimoji="1" lang="en-US" altLang="zh-TW" dirty="0"/>
              <a:t>2015</a:t>
            </a:r>
            <a:r>
              <a:rPr kumimoji="1" lang="zh-TW" altLang="en-US" dirty="0"/>
              <a:t>年</a:t>
            </a:r>
            <a:r>
              <a:rPr kumimoji="1" lang="en-US" altLang="zh-TW" dirty="0"/>
              <a:t>4</a:t>
            </a:r>
            <a:r>
              <a:rPr kumimoji="1" lang="zh-TW" altLang="en-US" dirty="0"/>
              <a:t>月時出現泡沫衰退期間之信號，其隨後迎來了</a:t>
            </a:r>
            <a:r>
              <a:rPr kumimoji="1" lang="en-US" altLang="zh-TW" dirty="0"/>
              <a:t>30%</a:t>
            </a:r>
            <a:r>
              <a:rPr kumimoji="1" lang="zh-TW" altLang="en-US" dirty="0"/>
              <a:t>的下跌。</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62421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那剛剛將產業總共分為</a:t>
            </a:r>
            <a:r>
              <a:rPr kumimoji="1" lang="en-US" altLang="zh-TW" dirty="0"/>
              <a:t>4</a:t>
            </a:r>
            <a:r>
              <a:rPr kumimoji="1" lang="zh-TW" altLang="en-US" dirty="0"/>
              <a:t>類，分別是泡沫擴張期、泡沫破裂期、無泡沫期</a:t>
            </a:r>
            <a:r>
              <a:rPr kumimoji="1" lang="en-US" altLang="zh-TW" dirty="0"/>
              <a:t>A</a:t>
            </a:r>
            <a:r>
              <a:rPr kumimoji="1" lang="zh-TW" altLang="en-US" dirty="0"/>
              <a:t>、無泡沫期</a:t>
            </a:r>
            <a:r>
              <a:rPr kumimoji="1" lang="en-US" altLang="zh-TW" dirty="0"/>
              <a:t>B</a:t>
            </a:r>
            <a:r>
              <a:rPr kumimoji="1" lang="zh-TW" altLang="en-US" dirty="0"/>
              <a:t>，那左邊這個表格是</a:t>
            </a:r>
            <a:r>
              <a:rPr kumimoji="1" lang="en-US" altLang="zh-TW" dirty="0"/>
              <a:t>2012</a:t>
            </a:r>
            <a:r>
              <a:rPr kumimoji="1" lang="zh-TW" altLang="en-US" dirty="0"/>
              <a:t>年至</a:t>
            </a:r>
            <a:r>
              <a:rPr kumimoji="1" lang="en-US" altLang="zh-TW" dirty="0"/>
              <a:t>2019</a:t>
            </a:r>
            <a:r>
              <a:rPr kumimoji="1" lang="zh-TW" altLang="en-US" dirty="0"/>
              <a:t>年各種產業階段的報酬率，可以看到泡沫擴張期是最高的</a:t>
            </a:r>
            <a:endParaRPr kumimoji="1" lang="en-US" altLang="zh-TW" dirty="0"/>
          </a:p>
          <a:p>
            <a:endParaRPr kumimoji="1" lang="en-US" altLang="zh-TW" dirty="0"/>
          </a:p>
          <a:p>
            <a:endParaRPr kumimoji="1" lang="en-US" altLang="zh-TW" dirty="0"/>
          </a:p>
          <a:p>
            <a:r>
              <a:rPr kumimoji="1" lang="en-US" altLang="zh-TW" dirty="0"/>
              <a:t>CAGR</a:t>
            </a:r>
            <a:r>
              <a:rPr kumimoji="1" lang="zh-TW" altLang="en-US" dirty="0"/>
              <a:t>公式</a:t>
            </a:r>
            <a:endParaRPr kumimoji="1" lang="en-US" altLang="zh-TW"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0398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那同一時間，臺灣加權指數的</a:t>
            </a:r>
            <a:r>
              <a:rPr kumimoji="1" lang="en-US" altLang="zh-TW" dirty="0"/>
              <a:t>CAGR</a:t>
            </a:r>
            <a:r>
              <a:rPr kumimoji="1" lang="zh-TW" altLang="en-US" dirty="0"/>
              <a:t>為</a:t>
            </a:r>
            <a:r>
              <a:rPr kumimoji="1" lang="en-US" altLang="zh-TW" dirty="0"/>
              <a:t>5.79%</a:t>
            </a:r>
            <a:r>
              <a:rPr kumimoji="1" lang="zh-TW" altLang="en-US" dirty="0"/>
              <a:t>而</a:t>
            </a:r>
            <a:r>
              <a:rPr kumimoji="1" lang="en-US" altLang="zh-TW" dirty="0"/>
              <a:t>Sharpe ratio </a:t>
            </a:r>
            <a:r>
              <a:rPr kumimoji="1" lang="zh-TW" altLang="en-US" dirty="0"/>
              <a:t>為</a:t>
            </a:r>
            <a:r>
              <a:rPr kumimoji="1" lang="en-US" altLang="zh-TW" dirty="0"/>
              <a:t>0.66</a:t>
            </a:r>
            <a:endParaRPr kumimoji="1"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021369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兩者之變異數存在顯著差異，</a:t>
            </a:r>
            <a:r>
              <a:rPr kumimoji="1" lang="zh-TW" altLang="en-US" dirty="0"/>
              <a:t>我們接著針對泡沫擴張期之報酬與臺灣加權指數進行獨立樣本</a:t>
            </a:r>
            <a:r>
              <a:rPr kumimoji="1" lang="en-US" altLang="zh-TW" dirty="0"/>
              <a:t>T</a:t>
            </a:r>
            <a:r>
              <a:rPr kumimoji="1" lang="zh-TW" altLang="en-US" dirty="0"/>
              <a:t>檢定，最後得到</a:t>
            </a:r>
            <a:r>
              <a:rPr kumimoji="1" lang="en-US" altLang="zh-TW" dirty="0"/>
              <a:t>P-value </a:t>
            </a:r>
            <a:r>
              <a:rPr kumimoji="1" lang="zh-TW" altLang="en-US" dirty="0"/>
              <a:t>為</a:t>
            </a:r>
            <a:r>
              <a:rPr kumimoji="1" lang="en-US" altLang="zh-TW" dirty="0"/>
              <a:t>0.02</a:t>
            </a:r>
            <a:r>
              <a:rPr kumimoji="1" lang="zh-TW" altLang="en-US" dirty="0"/>
              <a:t>，拒絕虛無假設：泡沫擴張期間的報酬無異於或小於市場大盤的報酬</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064628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接下來，來到實證結果</a:t>
            </a:r>
          </a:p>
        </p:txBody>
      </p:sp>
      <p:sp>
        <p:nvSpPr>
          <p:cNvPr id="4" name="投影片編號版面配置區 3"/>
          <p:cNvSpPr>
            <a:spLocks noGrp="1"/>
          </p:cNvSpPr>
          <p:nvPr>
            <p:ph type="sldNum" sz="quarter" idx="5"/>
          </p:nvPr>
        </p:nvSpPr>
        <p:spPr/>
        <p:txBody>
          <a:bodyPr/>
          <a:lstStyle/>
          <a:p>
            <a:fld id="{264F5A81-CD2E-054D-8C46-2A3C63D19A0F}" type="slidenum">
              <a:rPr kumimoji="1" lang="zh-TW" altLang="en-US" smtClean="0"/>
              <a:t>38</a:t>
            </a:fld>
            <a:endParaRPr kumimoji="1" lang="zh-TW" altLang="en-US"/>
          </a:p>
        </p:txBody>
      </p:sp>
    </p:spTree>
    <p:extLst>
      <p:ext uri="{BB962C8B-B14F-4D97-AF65-F5344CB8AC3E}">
        <p14:creationId xmlns:p14="http://schemas.microsoft.com/office/powerpoint/2010/main" val="30046338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這一部分，主要是將前面所提到的辨認方法加入</a:t>
            </a:r>
            <a:r>
              <a:rPr kumimoji="1" lang="en-US" altLang="zh-TW" dirty="0"/>
              <a:t>B-L</a:t>
            </a:r>
            <a:r>
              <a:rPr kumimoji="1" lang="zh-TW" altLang="en-US" dirty="0"/>
              <a:t>模型中並進行回測，回測設定分為訓練期間：</a:t>
            </a:r>
            <a:r>
              <a:rPr kumimoji="1" lang="en-US" altLang="zh-TW" dirty="0"/>
              <a:t>2012</a:t>
            </a:r>
            <a:r>
              <a:rPr kumimoji="1" lang="zh-TW" altLang="en-US" dirty="0"/>
              <a:t>年至</a:t>
            </a:r>
            <a:r>
              <a:rPr kumimoji="1" lang="en-US" altLang="zh-TW" dirty="0"/>
              <a:t>2019</a:t>
            </a:r>
            <a:r>
              <a:rPr kumimoji="1" lang="zh-TW" altLang="en-US" dirty="0"/>
              <a:t>年，測試期間為：</a:t>
            </a:r>
            <a:r>
              <a:rPr kumimoji="1" lang="en-US" altLang="zh-TW" dirty="0"/>
              <a:t>2020</a:t>
            </a:r>
            <a:r>
              <a:rPr kumimoji="1" lang="zh-TW" altLang="en-US" dirty="0"/>
              <a:t>年到</a:t>
            </a:r>
            <a:r>
              <a:rPr kumimoji="1" lang="en-US" altLang="zh-TW" dirty="0"/>
              <a:t>2024</a:t>
            </a:r>
            <a:r>
              <a:rPr kumimoji="1" lang="zh-TW" altLang="en-US" dirty="0"/>
              <a:t>年</a:t>
            </a:r>
            <a:r>
              <a:rPr kumimoji="1" lang="en-US" altLang="zh-TW" dirty="0"/>
              <a:t>6</a:t>
            </a:r>
            <a:r>
              <a:rPr kumimoji="1" lang="zh-TW" altLang="en-US" dirty="0"/>
              <a:t>月，那</a:t>
            </a:r>
            <a:r>
              <a:rPr kumimoji="1" lang="en-US" altLang="zh-TW" dirty="0"/>
              <a:t>Rebalance</a:t>
            </a:r>
            <a:r>
              <a:rPr kumimoji="1" lang="zh-TW" altLang="en-US" dirty="0"/>
              <a:t>投資組合的頻率為月：那此處是採用每個月第一交易日之權重，作為每月的調整權重，費用上是以</a:t>
            </a:r>
            <a:r>
              <a:rPr kumimoji="1" lang="en-US" altLang="zh-TW" dirty="0"/>
              <a:t>0.3%</a:t>
            </a:r>
            <a:r>
              <a:rPr kumimoji="1" lang="zh-TW" altLang="en-US" dirty="0"/>
              <a:t>的稅及</a:t>
            </a:r>
            <a:r>
              <a:rPr kumimoji="1" lang="en-US" altLang="zh-TW" dirty="0"/>
              <a:t>0.1425%</a:t>
            </a:r>
            <a:r>
              <a:rPr kumimoji="1" lang="zh-TW" altLang="en-US" dirty="0"/>
              <a:t>的手續費考量，</a:t>
            </a:r>
            <a:endParaRPr kumimoji="1" lang="en-US" altLang="zh-TW" dirty="0"/>
          </a:p>
          <a:p>
            <a:r>
              <a:rPr kumimoji="1" lang="zh-TW" altLang="en-US" dirty="0"/>
              <a:t>那買賣上考量到放空有借券成本，因此是無法放空的，同時只買賣各個產業市值前</a:t>
            </a:r>
            <a:r>
              <a:rPr kumimoji="1" lang="en-US" altLang="zh-TW" dirty="0"/>
              <a:t>10%</a:t>
            </a:r>
            <a:r>
              <a:rPr kumimoji="1" lang="zh-TW" altLang="en-US" dirty="0"/>
              <a:t>之股票</a:t>
            </a:r>
            <a:endParaRPr kumimoji="1" lang="en-US" altLang="zh-TW"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3123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那目前，</a:t>
            </a: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擁擠交易現象，指的是部分投資人做出相同決策而使資金同個方向流動的現象，經常與資產泡沫的前後出現，投資人往往無法辨別自己是否處於泡沫之中</a:t>
            </a: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經常只能透過事後驗證，所以當發現時，投資人已承受大量的虧損。</a:t>
            </a:r>
            <a:endParaRPr kumimoji="1" lang="en-US" altLang="zh-TW" dirty="0"/>
          </a:p>
          <a:p>
            <a:endParaRPr kumimoji="1"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742288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首先我們看到要如何將辨別方法融入</a:t>
            </a:r>
            <a:r>
              <a:rPr kumimoji="1" lang="en-US" altLang="zh-TW" dirty="0"/>
              <a:t>B-L</a:t>
            </a:r>
            <a:r>
              <a:rPr kumimoji="1" lang="zh-TW" altLang="en-US" dirty="0"/>
              <a:t>模型，透過前面所提到的各條件結果，每一產業可分為</a:t>
            </a:r>
            <a:r>
              <a:rPr kumimoji="1" lang="en-US" altLang="zh-TW" dirty="0"/>
              <a:t>4</a:t>
            </a:r>
            <a:r>
              <a:rPr kumimoji="1" lang="zh-TW" altLang="en-US" dirty="0"/>
              <a:t>種市場階段，分別是：無泡沫期</a:t>
            </a:r>
            <a:r>
              <a:rPr kumimoji="1" lang="en-US" altLang="zh-TW" dirty="0"/>
              <a:t>A</a:t>
            </a:r>
            <a:r>
              <a:rPr kumimoji="1" lang="zh-TW" altLang="en-US" dirty="0"/>
              <a:t>與</a:t>
            </a:r>
            <a:r>
              <a:rPr kumimoji="1" lang="en-US" altLang="zh-TW" dirty="0"/>
              <a:t>B</a:t>
            </a:r>
            <a:r>
              <a:rPr kumimoji="1" lang="zh-TW" altLang="en-US" dirty="0"/>
              <a:t>、泡沫擴張期與泡沫衰退期，那我們利用過去各個產業處於相對應市場階段之個別績效作為投資人的主觀想法</a:t>
            </a:r>
            <a:endParaRPr kumimoji="1" lang="en-US" altLang="zh-TW"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859087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a:t>
            </a:r>
            <a:endParaRPr kumimoji="1" lang="en-US" altLang="zh-TW" dirty="0"/>
          </a:p>
          <a:p>
            <a:r>
              <a:rPr kumimoji="1" lang="zh-TW" altLang="en-US" dirty="0"/>
              <a:t>那我們先看到</a:t>
            </a:r>
            <a:r>
              <a:rPr kumimoji="1" lang="en-US" altLang="zh-TW" dirty="0"/>
              <a:t>2024/03/29</a:t>
            </a:r>
            <a:r>
              <a:rPr kumimoji="1" lang="zh-TW" altLang="en-US" dirty="0"/>
              <a:t>，可以看到</a:t>
            </a:r>
            <a:r>
              <a:rPr kumimoji="1" lang="en-US" altLang="zh-TW" dirty="0"/>
              <a:t>ABCDE</a:t>
            </a:r>
            <a:r>
              <a:rPr kumimoji="1" lang="zh-TW" altLang="en-US" dirty="0"/>
              <a:t>產業分別為：無泡沫期</a:t>
            </a:r>
            <a:r>
              <a:rPr kumimoji="1" lang="en-US" altLang="zh-TW" dirty="0"/>
              <a:t>A</a:t>
            </a:r>
            <a:r>
              <a:rPr kumimoji="1" lang="zh-TW" altLang="en-US" dirty="0"/>
              <a:t>、無泡沫期</a:t>
            </a:r>
            <a:r>
              <a:rPr kumimoji="1" lang="en-US" altLang="zh-TW" dirty="0"/>
              <a:t>B</a:t>
            </a:r>
            <a:r>
              <a:rPr kumimoji="1" lang="zh-TW" altLang="en-US" dirty="0"/>
              <a:t>、泡沫擴張其、泡沫破裂期與泡沫破裂期，那我們便以</a:t>
            </a:r>
            <a:r>
              <a:rPr kumimoji="1" lang="en-US" altLang="zh-TW" dirty="0"/>
              <a:t>3/29</a:t>
            </a:r>
            <a:r>
              <a:rPr kumimoji="1" lang="zh-TW" altLang="en-US" dirty="0"/>
              <a:t>以前，同樣是這些市場階段之產業報酬比如</a:t>
            </a:r>
            <a:r>
              <a:rPr kumimoji="1" lang="en-US" altLang="zh-TW" dirty="0"/>
              <a:t>11 19 29 22 27</a:t>
            </a:r>
            <a:r>
              <a:rPr kumimoji="1" lang="zh-TW" altLang="en-US" dirty="0"/>
              <a:t>，這些日子的產業平均報酬率，作為</a:t>
            </a:r>
            <a:r>
              <a:rPr kumimoji="1" lang="en-US" altLang="zh-TW" dirty="0"/>
              <a:t>3/29</a:t>
            </a:r>
            <a:r>
              <a:rPr kumimoji="1" lang="zh-TW" altLang="en-US" dirty="0"/>
              <a:t>日的預期報酬率，接著將其透過</a:t>
            </a:r>
            <a:r>
              <a:rPr kumimoji="1" lang="en-US" altLang="zh-TW" dirty="0"/>
              <a:t>B-L</a:t>
            </a:r>
            <a:r>
              <a:rPr kumimoji="1" lang="zh-TW" altLang="en-US" dirty="0"/>
              <a:t>模型計算權重，以此權重進行下一期之操作。</a:t>
            </a:r>
            <a:endParaRPr kumimoji="1" lang="en-US" altLang="zh-TW" dirty="0"/>
          </a:p>
          <a:p>
            <a:endParaRPr kumimoji="1" lang="en-US" altLang="zh-TW" dirty="0"/>
          </a:p>
          <a:p>
            <a:r>
              <a:rPr kumimoji="1" lang="zh-TW" altLang="en-US" dirty="0"/>
              <a:t>產業甲乙丙丁戊</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543293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那我們接著看到</a:t>
            </a:r>
            <a:r>
              <a:rPr kumimoji="1" lang="en-US" altLang="zh-TW" dirty="0"/>
              <a:t>B-L</a:t>
            </a:r>
            <a:r>
              <a:rPr kumimoji="1" lang="zh-TW" altLang="en-US" dirty="0"/>
              <a:t>模型的績效表現，可以看到再計入交易成本後，仍勝過大盤</a:t>
            </a:r>
            <a:endParaRPr kumimoji="1" lang="en-US" altLang="zh-TW"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838197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除此以外，我們也透過訓練期間之資料，為每個產業訓練其</a:t>
            </a:r>
            <a:r>
              <a:rPr kumimoji="1" lang="en-US" altLang="zh-TW" dirty="0"/>
              <a:t>LSTM</a:t>
            </a:r>
            <a:r>
              <a:rPr kumimoji="1" lang="zh-TW" altLang="en-US" dirty="0"/>
              <a:t>模型，</a:t>
            </a:r>
            <a:endParaRPr kumimoji="1" lang="en-US" altLang="zh-TW" dirty="0"/>
          </a:p>
          <a:p>
            <a:endParaRPr kumimoji="1" lang="en-US" altLang="zh-TW" dirty="0"/>
          </a:p>
          <a:p>
            <a:r>
              <a:rPr kumimoji="1" lang="zh-TW" altLang="en-US" dirty="0"/>
              <a:t>那</a:t>
            </a:r>
            <a:endParaRPr kumimoji="1" lang="en-US" altLang="zh-TW" dirty="0"/>
          </a:p>
          <a:p>
            <a:r>
              <a:rPr lang="en-US" altLang="zh-TW" dirty="0">
                <a:latin typeface="Kaiti SC" panose="02010600040101010101" pitchFamily="2" charset="-122"/>
                <a:ea typeface="Kaiti SC" panose="02010600040101010101" pitchFamily="2" charset="-122"/>
              </a:rPr>
              <a:t>Input : </a:t>
            </a:r>
          </a:p>
          <a:p>
            <a:pPr lvl="1"/>
            <a:r>
              <a:rPr lang="zh-TW" altLang="en-US" dirty="0">
                <a:latin typeface="Kaiti SC" panose="02010600040101010101" pitchFamily="2" charset="-122"/>
                <a:ea typeface="Kaiti SC" panose="02010600040101010101" pitchFamily="2" charset="-122"/>
              </a:rPr>
              <a:t>過去</a:t>
            </a:r>
            <a:r>
              <a:rPr lang="en-US" altLang="zh-TW" dirty="0">
                <a:latin typeface="Kaiti SC" panose="02010600040101010101" pitchFamily="2" charset="-122"/>
                <a:ea typeface="Kaiti SC" panose="02010600040101010101" pitchFamily="2" charset="-122"/>
              </a:rPr>
              <a:t>10</a:t>
            </a:r>
            <a:r>
              <a:rPr lang="zh-TW" altLang="en-US" dirty="0">
                <a:latin typeface="Kaiti SC" panose="02010600040101010101" pitchFamily="2" charset="-122"/>
                <a:ea typeface="Kaiti SC" panose="02010600040101010101" pitchFamily="2" charset="-122"/>
              </a:rPr>
              <a:t>天之各個產業處於的泡沫階段</a:t>
            </a:r>
            <a:r>
              <a:rPr lang="en-US" altLang="zh-TW" dirty="0">
                <a:latin typeface="Kaiti SC" panose="02010600040101010101" pitchFamily="2" charset="-122"/>
                <a:ea typeface="Kaiti SC" panose="02010600040101010101" pitchFamily="2" charset="-122"/>
              </a:rPr>
              <a:t> (10*35)</a:t>
            </a:r>
          </a:p>
          <a:p>
            <a:r>
              <a:rPr lang="en-US" altLang="zh-TW" dirty="0">
                <a:latin typeface="Kaiti SC" panose="02010600040101010101" pitchFamily="2" charset="-122"/>
                <a:ea typeface="Kaiti SC" panose="02010600040101010101" pitchFamily="2" charset="-122"/>
              </a:rPr>
              <a:t>Output : </a:t>
            </a:r>
          </a:p>
          <a:p>
            <a:pPr lvl="1"/>
            <a:r>
              <a:rPr lang="zh-TW" altLang="en-US" dirty="0">
                <a:latin typeface="Kaiti SC" panose="02010600040101010101" pitchFamily="2" charset="-122"/>
                <a:ea typeface="Kaiti SC" panose="02010600040101010101" pitchFamily="2" charset="-122"/>
              </a:rPr>
              <a:t>預測下一期各個產業的泡沫階段</a:t>
            </a:r>
            <a:br>
              <a:rPr lang="en-US" altLang="zh-TW" dirty="0">
                <a:latin typeface="Kaiti SC" panose="02010600040101010101" pitchFamily="2" charset="-122"/>
                <a:ea typeface="Kaiti SC" panose="02010600040101010101" pitchFamily="2" charset="-122"/>
              </a:rPr>
            </a:br>
            <a:endParaRPr lang="en-US" altLang="zh-TW" dirty="0">
              <a:latin typeface="Kaiti SC" panose="02010600040101010101" pitchFamily="2" charset="-122"/>
              <a:ea typeface="Kaiti SC" panose="02010600040101010101" pitchFamily="2" charset="-122"/>
            </a:endParaRPr>
          </a:p>
          <a:p>
            <a:r>
              <a:rPr kumimoji="1" lang="zh-TW" altLang="en-US" dirty="0"/>
              <a:t>超參數分別為：</a:t>
            </a:r>
            <a:r>
              <a:rPr kumimoji="1" lang="en-US" altLang="zh-TW" dirty="0"/>
              <a:t>layer 2</a:t>
            </a:r>
            <a:r>
              <a:rPr kumimoji="1" lang="zh-TW" altLang="en-US" dirty="0"/>
              <a:t>、</a:t>
            </a:r>
            <a:r>
              <a:rPr kumimoji="1" lang="en-US" altLang="zh-TW" dirty="0"/>
              <a:t>batch size 5000</a:t>
            </a:r>
            <a:r>
              <a:rPr kumimoji="1" lang="zh-TW" altLang="en-US" dirty="0"/>
              <a:t>、</a:t>
            </a:r>
            <a:r>
              <a:rPr kumimoji="1" lang="en-US" altLang="zh-TW" dirty="0"/>
              <a:t>learning rate : 1e-5</a:t>
            </a:r>
            <a:endParaRPr kumimoji="1"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987232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effectLst/>
                <a:highlight>
                  <a:srgbClr val="FFFFFF"/>
                </a:highlight>
                <a:latin typeface="Times New Roman" panose="02020603050405020304" pitchFamily="18" charset="0"/>
              </a:rPr>
              <a:t>於觀察擁擠交易是否發生時，與以往不同的是未採用交易量去進行分析，本文是從各個產業之價格互動去推論出擁擠交易現象。</a:t>
            </a:r>
            <a:endParaRPr kumimoji="1"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932836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那我們看到</a:t>
            </a:r>
            <a:r>
              <a:rPr kumimoji="1" lang="en-US" altLang="zh-TW" dirty="0"/>
              <a:t>LSTM</a:t>
            </a:r>
            <a:r>
              <a:rPr kumimoji="1" lang="zh-TW" altLang="en-US" dirty="0"/>
              <a:t>的績效表現，可以發現雖然是優於大盤的，但以最後的累積報酬來看可以說是相差無幾</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065129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那此圖是最大化效用的績效，後續這一段是買到了營建股，因此有劇烈的漲勢，但其與</a:t>
            </a:r>
            <a:r>
              <a:rPr kumimoji="1" lang="en-US" altLang="zh-TW" dirty="0"/>
              <a:t>BL</a:t>
            </a:r>
            <a:r>
              <a:rPr kumimoji="1" lang="zh-TW" altLang="en-US" dirty="0"/>
              <a:t>模型相比，可以說是與大盤相當貼近</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22291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最後看到最小化波動，那在每月調整上的變化不大達到了最小波動不的目的，但也是因為每個月這些權中的細小變化，可以看到其考慮交易成本後的</a:t>
            </a:r>
            <a:r>
              <a:rPr kumimoji="1" lang="en-US" altLang="zh-TW" dirty="0"/>
              <a:t>CAGR</a:t>
            </a:r>
            <a:r>
              <a:rPr kumimoji="1" lang="zh-TW" altLang="en-US" dirty="0"/>
              <a:t>與其他模型相比，減少最多，那整體績效同樣是與大盤指數相差無</a:t>
            </a:r>
            <a:endParaRPr kumimoji="1" lang="en-US" altLang="zh-TW"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786542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從此圖中可以看到，各個模型在計入交易成本後之績效表現，可以發現除了</a:t>
            </a:r>
            <a:r>
              <a:rPr kumimoji="1" lang="en-US" altLang="zh-TW" dirty="0"/>
              <a:t>MDD</a:t>
            </a:r>
            <a:r>
              <a:rPr kumimoji="1" lang="zh-TW" altLang="en-US" dirty="0"/>
              <a:t>以外，</a:t>
            </a:r>
            <a:r>
              <a:rPr kumimoji="1" lang="en-US" altLang="zh-TW" dirty="0"/>
              <a:t>B-L</a:t>
            </a:r>
            <a:r>
              <a:rPr kumimoji="1" lang="zh-TW" altLang="en-US" dirty="0"/>
              <a:t>模型之累積報酬、</a:t>
            </a:r>
            <a:r>
              <a:rPr kumimoji="1" lang="en-US" altLang="zh-TW" dirty="0"/>
              <a:t>CAGR</a:t>
            </a:r>
            <a:r>
              <a:rPr kumimoji="1" lang="zh-TW" altLang="en-US" dirty="0"/>
              <a:t>與夏普比率皆較其他模型優秀</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230233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最後，我們來到結論</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1500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而類股輪動策略，主要可以分成五類，分別是</a:t>
            </a: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經濟週期：</a:t>
            </a:r>
            <a:r>
              <a:rPr lang="zh-TW" altLang="en-US" sz="1800" dirty="0">
                <a:effectLst/>
                <a:latin typeface="UKaiTW"/>
              </a:rPr>
              <a:t>為最常見之產業輪動策略，投資人根據經濟擴張、衰退、 復甦及過熱等階段選擇不同的產業進行投資。例如，在經濟復甦階段，工業和材料產業其表現可能較佳，投資人可能偏好投資此兩種產業 </a:t>
            </a: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動量驅動：</a:t>
            </a:r>
            <a:r>
              <a:rPr lang="zh-TW" altLang="en-US" sz="1800" dirty="0">
                <a:effectLst/>
                <a:latin typeface="UKaiTW"/>
              </a:rPr>
              <a:t>辨識並投資於目前表現最強勢的產業，投資人將 資金從表現相對弱勢的產業轉移到表現較強的產業，試圖捕捉這些產業的上升勢頭。此類型產業輪動策略，為本研究中所採用之策略種類</a:t>
            </a:r>
            <a:r>
              <a:rPr lang="zh-TW" altLang="en-US" sz="1800">
                <a:effectLst/>
                <a:latin typeface="UKaiTW"/>
              </a:rPr>
              <a:t>。 </a:t>
            </a:r>
            <a:endParaRPr lang="en-US" altLang="zh-TW" sz="1800" dirty="0">
              <a:effectLst/>
              <a:latin typeface="UKaiTW"/>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880484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本研究，</a:t>
            </a:r>
            <a:endParaRPr kumimoji="1" lang="en-US" altLang="zh-TW" dirty="0"/>
          </a:p>
          <a:p>
            <a:r>
              <a:rPr kumimoji="1" lang="zh-TW" altLang="en-US" dirty="0"/>
              <a:t>結合資產中心度與資產相對價值二者，去判斷個產業的市場階段，發現處於市場擴張階段的產業報酬率，是顯著優於大盤的</a:t>
            </a:r>
            <a:endParaRPr kumimoji="1" lang="en-US" altLang="zh-TW" dirty="0"/>
          </a:p>
          <a:p>
            <a:r>
              <a:rPr kumimoji="1" lang="zh-TW" altLang="en-US" dirty="0"/>
              <a:t>那本研究提出</a:t>
            </a:r>
            <a:r>
              <a:rPr kumimoji="1" lang="en-US" altLang="zh-TW" dirty="0"/>
              <a:t>B-L</a:t>
            </a:r>
            <a:r>
              <a:rPr kumimoji="1" lang="zh-TW" altLang="en-US" dirty="0"/>
              <a:t>模型，融合上述二者的方法，此方法的績效是優於其餘</a:t>
            </a:r>
            <a:r>
              <a:rPr kumimoji="1" lang="en-US" altLang="zh-TW" dirty="0"/>
              <a:t>LSTM</a:t>
            </a:r>
            <a:r>
              <a:rPr kumimoji="1" lang="zh-TW" altLang="en-US" dirty="0"/>
              <a:t>與較為經典的模型</a:t>
            </a:r>
            <a:endParaRPr kumimoji="1" lang="en-US" altLang="zh-TW" dirty="0"/>
          </a:p>
          <a:p>
            <a:r>
              <a:rPr kumimoji="1" lang="zh-TW" altLang="en-US" dirty="0"/>
              <a:t>期許在後續研究時，</a:t>
            </a:r>
            <a:r>
              <a:rPr lang="zh-TW" altLang="en-US" sz="1200" dirty="0">
                <a:latin typeface="微軟正黑體" panose="020B0604030504040204" pitchFamily="34" charset="-120"/>
                <a:ea typeface="微軟正黑體" panose="020B0604030504040204" pitchFamily="34" charset="-120"/>
              </a:rPr>
              <a:t>加入更多市場因素考量，比如總體經濟指標、產業趨勢及政經局勢，進而提高市場階段判斷的準確性</a:t>
            </a:r>
            <a:endParaRPr kumimoji="1" lang="en-US" altLang="zh-TW" dirty="0"/>
          </a:p>
          <a:p>
            <a:endParaRPr kumimoji="1" lang="zh-TW" altLang="en-US" dirty="0"/>
          </a:p>
        </p:txBody>
      </p:sp>
      <p:sp>
        <p:nvSpPr>
          <p:cNvPr id="4" name="投影片編號版面配置區 3"/>
          <p:cNvSpPr>
            <a:spLocks noGrp="1"/>
          </p:cNvSpPr>
          <p:nvPr>
            <p:ph type="sldNum" sz="quarter" idx="5"/>
          </p:nvPr>
        </p:nvSpPr>
        <p:spPr/>
        <p:txBody>
          <a:bodyPr/>
          <a:lstStyle/>
          <a:p>
            <a:fld id="{264F5A81-CD2E-054D-8C46-2A3C63D19A0F}" type="slidenum">
              <a:rPr kumimoji="1" lang="zh-TW" altLang="en-US" smtClean="0"/>
              <a:t>50</a:t>
            </a:fld>
            <a:endParaRPr kumimoji="1" lang="zh-TW" altLang="en-US"/>
          </a:p>
        </p:txBody>
      </p:sp>
    </p:spTree>
    <p:extLst>
      <p:ext uri="{BB962C8B-B14F-4D97-AF65-F5344CB8AC3E}">
        <p14:creationId xmlns:p14="http://schemas.microsoft.com/office/powerpoint/2010/main" val="33394741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謝謝大家</a:t>
            </a:r>
            <a:endParaRPr kumimoji="1" lang="en-US" altLang="zh-TW" dirty="0"/>
          </a:p>
          <a:p>
            <a:endParaRPr kumimoji="1" lang="zh-TW" altLang="en-US" dirty="0"/>
          </a:p>
        </p:txBody>
      </p:sp>
      <p:sp>
        <p:nvSpPr>
          <p:cNvPr id="4" name="投影片編號版面配置區 3"/>
          <p:cNvSpPr>
            <a:spLocks noGrp="1"/>
          </p:cNvSpPr>
          <p:nvPr>
            <p:ph type="sldNum" sz="quarter" idx="5"/>
          </p:nvPr>
        </p:nvSpPr>
        <p:spPr/>
        <p:txBody>
          <a:bodyPr/>
          <a:lstStyle/>
          <a:p>
            <a:fld id="{264F5A81-CD2E-054D-8C46-2A3C63D19A0F}" type="slidenum">
              <a:rPr kumimoji="1" lang="zh-TW" altLang="en-US" smtClean="0"/>
              <a:t>51</a:t>
            </a:fld>
            <a:endParaRPr kumimoji="1" lang="zh-TW" altLang="en-US"/>
          </a:p>
        </p:txBody>
      </p:sp>
    </p:spTree>
    <p:extLst>
      <p:ext uri="{BB962C8B-B14F-4D97-AF65-F5344CB8AC3E}">
        <p14:creationId xmlns:p14="http://schemas.microsoft.com/office/powerpoint/2010/main" val="1691748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策略性：</a:t>
            </a:r>
            <a:r>
              <a:rPr lang="zh-TW" altLang="en-US" sz="1800" dirty="0">
                <a:effectLst/>
                <a:latin typeface="UKaiTW"/>
              </a:rPr>
              <a:t>這種類型的輪動策略為在特定的市場條件或對某些外部事件 </a:t>
            </a:r>
            <a:endParaRPr lang="zh-TW" altLang="en-US" dirty="0"/>
          </a:p>
          <a:p>
            <a:r>
              <a:rPr lang="en-US" altLang="zh-TW" sz="1800" dirty="0">
                <a:effectLst/>
                <a:latin typeface="UKaiTW"/>
              </a:rPr>
              <a:t>(</a:t>
            </a:r>
            <a:r>
              <a:rPr lang="zh-TW" altLang="en-US" sz="1800" dirty="0">
                <a:effectLst/>
                <a:latin typeface="UKaiTW"/>
              </a:rPr>
              <a:t>如政策變化、技術創新或地緣政治事件</a:t>
            </a:r>
            <a:r>
              <a:rPr lang="en-US" altLang="zh-TW" sz="1800" dirty="0">
                <a:effectLst/>
                <a:latin typeface="UKaiTW"/>
              </a:rPr>
              <a:t>)</a:t>
            </a:r>
            <a:r>
              <a:rPr lang="zh-TW" altLang="en-US" sz="1800" dirty="0">
                <a:effectLst/>
                <a:latin typeface="UKaiTW"/>
              </a:rPr>
              <a:t>的反應中轉換產業，比如政府對 於新能源政策的支持，可能推動投資者轉向可再生能源產業。 </a:t>
            </a:r>
            <a:endParaRPr lang="zh-TW" altLang="en-US" dirty="0"/>
          </a:p>
          <a:p>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防禦性：</a:t>
            </a:r>
            <a:r>
              <a:rPr lang="zh-TW" altLang="en-US" sz="1800" dirty="0">
                <a:effectLst/>
                <a:latin typeface="UKaiTW"/>
              </a:rPr>
              <a:t>在市場不確定或經濟預測顯示衰退的情況下，投資人可能會偏向 投資被認為是較為安全或穩健的產業，如醫療保健和公共事業，這些產業 通常被認為在經濟衰退期間能夠提供穩定的回報。 </a:t>
            </a:r>
            <a:endParaRPr lang="zh-TW" altLang="en-US" dirty="0"/>
          </a:p>
          <a:p>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主題性：</a:t>
            </a:r>
            <a:r>
              <a:rPr lang="zh-TW" altLang="en-US" sz="1800" dirty="0">
                <a:effectLst/>
                <a:latin typeface="UKaiTW"/>
              </a:rPr>
              <a:t>這 種策略聚焦於特定的主題或趨勢，如寵物經濟、</a:t>
            </a:r>
            <a:r>
              <a:rPr lang="en" altLang="zh-TW" sz="1800" dirty="0">
                <a:effectLst/>
                <a:latin typeface="LMRoman12-Regular-Identity-H"/>
              </a:rPr>
              <a:t>ESG</a:t>
            </a:r>
            <a:r>
              <a:rPr lang="zh-TW" altLang="en" sz="1800" dirty="0">
                <a:effectLst/>
                <a:latin typeface="UKaiTW"/>
              </a:rPr>
              <a:t>、</a:t>
            </a:r>
            <a:r>
              <a:rPr lang="zh-TW" altLang="en-US" sz="1800" dirty="0">
                <a:effectLst/>
                <a:latin typeface="UKaiTW"/>
              </a:rPr>
              <a:t>等，在相關產業間進行輪動，投資人根據這些長期趨勢選擇相關產業 進行投資。 </a:t>
            </a:r>
            <a:endParaRPr lang="zh-TW" altLang="en-US" dirty="0"/>
          </a:p>
          <a:p>
            <a:endParaRPr kumimoji="1"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73365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接著，看到資產配置方法，較著名的方法中，像是</a:t>
            </a:r>
            <a:r>
              <a:rPr kumimoji="1" lang="en-US" altLang="zh-TW" dirty="0" err="1"/>
              <a:t>Markovwitz</a:t>
            </a:r>
            <a:r>
              <a:rPr kumimoji="1" lang="zh-TW" altLang="en-US" dirty="0"/>
              <a:t>、最大化效用與最小化波動度以外，只有</a:t>
            </a:r>
            <a:r>
              <a:rPr kumimoji="1" lang="en-US" altLang="zh-TW" dirty="0"/>
              <a:t>Black-</a:t>
            </a:r>
            <a:r>
              <a:rPr kumimoji="1" lang="en-US" altLang="zh-TW" dirty="0" err="1"/>
              <a:t>Litterman</a:t>
            </a:r>
            <a:r>
              <a:rPr kumimoji="1" lang="zh-TW" altLang="en-US" dirty="0"/>
              <a:t>模型是能夠加入投資人自身對於市場的未來預期。</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03573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本篇的研究目的</a:t>
            </a:r>
            <a:endParaRPr kumimoji="1" lang="en-US" altLang="zh-TW" dirty="0"/>
          </a:p>
          <a:p>
            <a:r>
              <a:rPr kumimoji="1" lang="zh-TW" altLang="en-US" dirty="0"/>
              <a:t>那剛剛有提到說：擁擠交易，在目前的市場狀態，經常僅能透過事後驗證的方法，有一種事後說故事的感覺。</a:t>
            </a:r>
            <a:endParaRPr kumimoji="1" lang="en-US" altLang="zh-TW" dirty="0"/>
          </a:p>
          <a:p>
            <a:r>
              <a:rPr kumimoji="1" lang="zh-TW" altLang="en-US" dirty="0"/>
              <a:t>因此在本篇研究中，我們期望能夠達到：判斷產業是否處於擁擠交易階段</a:t>
            </a:r>
            <a:endParaRPr kumimoji="1" lang="en-US" altLang="zh-TW" dirty="0"/>
          </a:p>
          <a:p>
            <a:r>
              <a:rPr kumimoji="1" lang="zh-TW" altLang="en-US" dirty="0"/>
              <a:t>並將擁擠交易階段區分為：泡沫擴張階段與泡沫破裂階段</a:t>
            </a:r>
            <a:endParaRPr kumimoji="1" lang="en-US" altLang="zh-TW" dirty="0"/>
          </a:p>
          <a:p>
            <a:endParaRPr kumimoji="1" lang="en-US" altLang="zh-TW" dirty="0"/>
          </a:p>
          <a:p>
            <a:r>
              <a:rPr kumimoji="1" lang="zh-TW" altLang="en-US" dirty="0"/>
              <a:t>並以擁擠交易特性，融入</a:t>
            </a:r>
            <a:r>
              <a:rPr kumimoji="1" lang="en-US" altLang="zh-TW" dirty="0"/>
              <a:t>BL</a:t>
            </a:r>
            <a:r>
              <a:rPr kumimoji="1" lang="zh-TW" altLang="en-US" dirty="0"/>
              <a:t>模型中作為投資人之主觀想法，發展動量驅動的類股輪動策略</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7942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那本篇研究貢獻</a:t>
            </a:r>
            <a:endParaRPr kumimoji="1" lang="en-US" altLang="zh-TW" dirty="0"/>
          </a:p>
          <a:p>
            <a:endParaRPr kumimoji="1" lang="en-US" altLang="zh-TW" dirty="0"/>
          </a:p>
          <a:p>
            <a:r>
              <a:rPr kumimoji="1" lang="zh-TW" altLang="en-US" dirty="0"/>
              <a:t>此研究主要是參考</a:t>
            </a:r>
            <a:r>
              <a:rPr kumimoji="1" lang="en-US" altLang="zh-TW" dirty="0" err="1"/>
              <a:t>Kinlaw</a:t>
            </a:r>
            <a:r>
              <a:rPr kumimoji="1" lang="zh-TW" altLang="en-US" dirty="0"/>
              <a:t>於</a:t>
            </a:r>
            <a:r>
              <a:rPr kumimoji="1" lang="en-US" altLang="zh-TW" dirty="0"/>
              <a:t>2019</a:t>
            </a:r>
            <a:r>
              <a:rPr kumimoji="1" lang="zh-TW" altLang="en-US" dirty="0"/>
              <a:t>年發布於</a:t>
            </a:r>
            <a:r>
              <a:rPr kumimoji="1" lang="en-US" altLang="zh-TW" dirty="0"/>
              <a:t>JPM</a:t>
            </a:r>
            <a:r>
              <a:rPr kumimoji="1" lang="zh-TW" altLang="en-US" dirty="0"/>
              <a:t>之</a:t>
            </a:r>
            <a:r>
              <a:rPr kumimoji="1" lang="en-US" altLang="zh-TW" dirty="0"/>
              <a:t>Paper</a:t>
            </a:r>
            <a:r>
              <a:rPr kumimoji="1" lang="zh-TW" altLang="en-US" dirty="0"/>
              <a:t>，將其所提出之辨別擁擠交易之方法，運用於台灣股市</a:t>
            </a:r>
            <a:endParaRPr kumimoji="1" lang="en-US" altLang="zh-TW" dirty="0"/>
          </a:p>
          <a:p>
            <a:endParaRPr kumimoji="1" lang="en-US" altLang="zh-TW" dirty="0"/>
          </a:p>
          <a:p>
            <a:r>
              <a:rPr kumimoji="1" lang="zh-TW" altLang="en-US" dirty="0"/>
              <a:t>採用此方法所辨別出的泡沫擴張階段之報酬，顯著勝於臺灣加權指數</a:t>
            </a:r>
            <a:endParaRPr kumimoji="1" lang="en-US" altLang="zh-TW" dirty="0"/>
          </a:p>
          <a:p>
            <a:endParaRPr kumimoji="1" lang="en-US" altLang="zh-TW" dirty="0"/>
          </a:p>
          <a:p>
            <a:r>
              <a:rPr kumimoji="1" lang="zh-TW" altLang="en-US" dirty="0"/>
              <a:t>提出將</a:t>
            </a:r>
            <a:r>
              <a:rPr kumimoji="1" lang="en-US" altLang="zh-TW" dirty="0" err="1"/>
              <a:t>Kinlaw</a:t>
            </a:r>
            <a:r>
              <a:rPr kumimoji="1" lang="zh-TW" altLang="en-US" dirty="0"/>
              <a:t>所提出之辨別方法融合進Ｂ</a:t>
            </a:r>
            <a:r>
              <a:rPr kumimoji="1" lang="en-US" altLang="zh-TW" dirty="0"/>
              <a:t>-L</a:t>
            </a:r>
            <a:r>
              <a:rPr kumimoji="1" lang="zh-TW" altLang="en-US" dirty="0"/>
              <a:t>模型的方法，以此去發展類股輪動策略</a:t>
            </a:r>
            <a:endParaRPr kumimoji="1" lang="en-US" altLang="zh-TW" dirty="0"/>
          </a:p>
          <a:p>
            <a:endParaRPr kumimoji="1" lang="en-US" altLang="zh-TW" dirty="0"/>
          </a:p>
          <a:p>
            <a:r>
              <a:rPr kumimoji="1" lang="zh-TW" altLang="en-US" dirty="0"/>
              <a:t>簡寫</a:t>
            </a:r>
            <a:r>
              <a:rPr kumimoji="1" lang="en-US" altLang="zh-TW" dirty="0"/>
              <a:t>BL</a:t>
            </a:r>
            <a:r>
              <a:rPr kumimoji="1" lang="zh-TW" altLang="en-US" dirty="0"/>
              <a:t>要寫</a:t>
            </a:r>
            <a:endParaRPr kumimoji="1" lang="en-US" altLang="zh-TW"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F5A81-CD2E-054D-8C46-2A3C63D19A0F}"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21478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BB9C8BF2-8A4A-9641-8E5C-95C8AD7AD95D}" type="datetime1">
              <a:rPr lang="zh-TW" altLang="en-US" smtClean="0"/>
              <a:t>2024/12/21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6972300" y="6356350"/>
            <a:ext cx="2057400" cy="365125"/>
          </a:xfrm>
        </p:spPr>
        <p:txBody>
          <a:bodyPr/>
          <a:lstStyle>
            <a:lvl1pPr>
              <a:defRPr sz="1600">
                <a:solidFill>
                  <a:sysClr val="windowText" lastClr="000000"/>
                </a:solidFill>
              </a:defRPr>
            </a:lvl1pPr>
          </a:lstStyle>
          <a:p>
            <a:fld id="{30A4F673-566E-4994-9325-4509F8D5850D}" type="slidenum">
              <a:rPr lang="zh-TW" altLang="en-US" smtClean="0"/>
              <a:pPr/>
              <a:t>‹#›</a:t>
            </a:fld>
            <a:endParaRPr lang="zh-TW" altLang="en-US" dirty="0"/>
          </a:p>
        </p:txBody>
      </p:sp>
    </p:spTree>
    <p:extLst>
      <p:ext uri="{BB962C8B-B14F-4D97-AF65-F5344CB8AC3E}">
        <p14:creationId xmlns:p14="http://schemas.microsoft.com/office/powerpoint/2010/main" val="110964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A7653D4-3938-4644-9A13-01257FA54BFC}" type="datetime1">
              <a:rPr lang="zh-TW" altLang="en-US" smtClean="0"/>
              <a:t>2024/12/21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0A4F673-566E-4994-9325-4509F8D5850D}" type="slidenum">
              <a:rPr lang="zh-TW" altLang="en-US" smtClean="0"/>
              <a:t>‹#›</a:t>
            </a:fld>
            <a:endParaRPr lang="zh-TW" altLang="en-US"/>
          </a:p>
        </p:txBody>
      </p:sp>
    </p:spTree>
    <p:extLst>
      <p:ext uri="{BB962C8B-B14F-4D97-AF65-F5344CB8AC3E}">
        <p14:creationId xmlns:p14="http://schemas.microsoft.com/office/powerpoint/2010/main" val="1853864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C5D9D06-6133-B042-AB5B-C9816DD042C5}" type="datetime1">
              <a:rPr lang="zh-TW" altLang="en-US" smtClean="0"/>
              <a:t>2024/12/21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0A4F673-566E-4994-9325-4509F8D5850D}" type="slidenum">
              <a:rPr lang="zh-TW" altLang="en-US" smtClean="0"/>
              <a:t>‹#›</a:t>
            </a:fld>
            <a:endParaRPr lang="zh-TW" altLang="en-US"/>
          </a:p>
        </p:txBody>
      </p:sp>
    </p:spTree>
    <p:extLst>
      <p:ext uri="{BB962C8B-B14F-4D97-AF65-F5344CB8AC3E}">
        <p14:creationId xmlns:p14="http://schemas.microsoft.com/office/powerpoint/2010/main" val="1520271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D2570B2-D480-C54E-80D3-480661281224}" type="datetime1">
              <a:rPr lang="zh-TW" altLang="en-US" smtClean="0"/>
              <a:t>2024/12/21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0A4F673-566E-4994-9325-4509F8D5850D}" type="slidenum">
              <a:rPr lang="zh-TW" altLang="en-US" smtClean="0"/>
              <a:t>‹#›</a:t>
            </a:fld>
            <a:endParaRPr lang="zh-TW" altLang="en-US"/>
          </a:p>
        </p:txBody>
      </p:sp>
    </p:spTree>
    <p:extLst>
      <p:ext uri="{BB962C8B-B14F-4D97-AF65-F5344CB8AC3E}">
        <p14:creationId xmlns:p14="http://schemas.microsoft.com/office/powerpoint/2010/main" val="4218535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1947DD0F-9BF8-9D4F-9426-70CDAFC19B0C}" type="datetime1">
              <a:rPr lang="zh-TW" altLang="en-US" smtClean="0"/>
              <a:t>2024/12/21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0A4F673-566E-4994-9325-4509F8D5850D}" type="slidenum">
              <a:rPr lang="zh-TW" altLang="en-US" smtClean="0"/>
              <a:t>‹#›</a:t>
            </a:fld>
            <a:endParaRPr lang="zh-TW" altLang="en-US"/>
          </a:p>
        </p:txBody>
      </p:sp>
    </p:spTree>
    <p:extLst>
      <p:ext uri="{BB962C8B-B14F-4D97-AF65-F5344CB8AC3E}">
        <p14:creationId xmlns:p14="http://schemas.microsoft.com/office/powerpoint/2010/main" val="140256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735F0765-4E39-F145-9DB2-44991DD733EB}" type="datetime1">
              <a:rPr lang="zh-TW" altLang="en-US" smtClean="0"/>
              <a:t>2024/12/21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0A4F673-566E-4994-9325-4509F8D5850D}" type="slidenum">
              <a:rPr lang="zh-TW" altLang="en-US" smtClean="0"/>
              <a:t>‹#›</a:t>
            </a:fld>
            <a:endParaRPr lang="zh-TW" altLang="en-US"/>
          </a:p>
        </p:txBody>
      </p:sp>
    </p:spTree>
    <p:extLst>
      <p:ext uri="{BB962C8B-B14F-4D97-AF65-F5344CB8AC3E}">
        <p14:creationId xmlns:p14="http://schemas.microsoft.com/office/powerpoint/2010/main" val="318441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E477152D-7503-5144-9201-C89560A92AB0}" type="datetime1">
              <a:rPr lang="zh-TW" altLang="en-US" smtClean="0"/>
              <a:t>2024/12/21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0A4F673-566E-4994-9325-4509F8D5850D}" type="slidenum">
              <a:rPr lang="zh-TW" altLang="en-US" smtClean="0"/>
              <a:t>‹#›</a:t>
            </a:fld>
            <a:endParaRPr lang="zh-TW" altLang="en-US"/>
          </a:p>
        </p:txBody>
      </p:sp>
    </p:spTree>
    <p:extLst>
      <p:ext uri="{BB962C8B-B14F-4D97-AF65-F5344CB8AC3E}">
        <p14:creationId xmlns:p14="http://schemas.microsoft.com/office/powerpoint/2010/main" val="1378690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CEA6D4AA-3CFF-774A-9D13-4ABA8C1462C2}" type="datetime1">
              <a:rPr lang="zh-TW" altLang="en-US" smtClean="0"/>
              <a:t>2024/12/21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30A4F673-566E-4994-9325-4509F8D5850D}" type="slidenum">
              <a:rPr lang="zh-TW" altLang="en-US" smtClean="0"/>
              <a:t>‹#›</a:t>
            </a:fld>
            <a:endParaRPr lang="zh-TW" altLang="en-US"/>
          </a:p>
        </p:txBody>
      </p:sp>
    </p:spTree>
    <p:extLst>
      <p:ext uri="{BB962C8B-B14F-4D97-AF65-F5344CB8AC3E}">
        <p14:creationId xmlns:p14="http://schemas.microsoft.com/office/powerpoint/2010/main" val="3705430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5E5F51-8563-0749-93E6-B496492801D4}" type="datetime1">
              <a:rPr lang="zh-TW" altLang="en-US" smtClean="0"/>
              <a:t>2024/12/21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0A4F673-566E-4994-9325-4509F8D5850D}" type="slidenum">
              <a:rPr lang="zh-TW" altLang="en-US" smtClean="0"/>
              <a:t>‹#›</a:t>
            </a:fld>
            <a:endParaRPr lang="zh-TW" altLang="en-US"/>
          </a:p>
        </p:txBody>
      </p:sp>
    </p:spTree>
    <p:extLst>
      <p:ext uri="{BB962C8B-B14F-4D97-AF65-F5344CB8AC3E}">
        <p14:creationId xmlns:p14="http://schemas.microsoft.com/office/powerpoint/2010/main" val="523540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D75A784F-310B-8043-A698-42963EF5C35C}" type="datetime1">
              <a:rPr lang="zh-TW" altLang="en-US" smtClean="0"/>
              <a:t>2024/12/21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0A4F673-566E-4994-9325-4509F8D5850D}" type="slidenum">
              <a:rPr lang="zh-TW" altLang="en-US" smtClean="0"/>
              <a:t>‹#›</a:t>
            </a:fld>
            <a:endParaRPr lang="zh-TW" altLang="en-US"/>
          </a:p>
        </p:txBody>
      </p:sp>
    </p:spTree>
    <p:extLst>
      <p:ext uri="{BB962C8B-B14F-4D97-AF65-F5344CB8AC3E}">
        <p14:creationId xmlns:p14="http://schemas.microsoft.com/office/powerpoint/2010/main" val="958466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2B084C5-E7F0-9842-A005-7328D1EE89D1}" type="datetime1">
              <a:rPr lang="zh-TW" altLang="en-US" smtClean="0"/>
              <a:t>2024/12/21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0A4F673-566E-4994-9325-4509F8D5850D}" type="slidenum">
              <a:rPr lang="zh-TW" altLang="en-US" smtClean="0"/>
              <a:t>‹#›</a:t>
            </a:fld>
            <a:endParaRPr lang="zh-TW" altLang="en-US"/>
          </a:p>
        </p:txBody>
      </p:sp>
    </p:spTree>
    <p:extLst>
      <p:ext uri="{BB962C8B-B14F-4D97-AF65-F5344CB8AC3E}">
        <p14:creationId xmlns:p14="http://schemas.microsoft.com/office/powerpoint/2010/main" val="2997172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8CBDC0-1AB9-D447-A6F6-AF77E4B9AF8F}" type="datetime1">
              <a:rPr lang="zh-TW" altLang="en-US" smtClean="0"/>
              <a:t>2024/12/21</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969579" y="6356351"/>
            <a:ext cx="2057400" cy="365125"/>
          </a:xfrm>
          <a:prstGeom prst="rect">
            <a:avLst/>
          </a:prstGeom>
        </p:spPr>
        <p:txBody>
          <a:bodyPr vert="horz" lIns="91440" tIns="45720" rIns="91440" bIns="45720" rtlCol="0" anchor="ctr"/>
          <a:lstStyle>
            <a:lvl1pPr algn="r">
              <a:defRPr sz="1600">
                <a:solidFill>
                  <a:sysClr val="windowText" lastClr="000000"/>
                </a:solidFill>
              </a:defRPr>
            </a:lvl1pPr>
          </a:lstStyle>
          <a:p>
            <a:fld id="{30A4F673-566E-4994-9325-4509F8D5850D}" type="slidenum">
              <a:rPr lang="zh-TW" altLang="en-US" smtClean="0"/>
              <a:pPr/>
              <a:t>‹#›</a:t>
            </a:fld>
            <a:endParaRPr lang="zh-TW" altLang="en-US" dirty="0"/>
          </a:p>
        </p:txBody>
      </p:sp>
    </p:spTree>
    <p:extLst>
      <p:ext uri="{BB962C8B-B14F-4D97-AF65-F5344CB8AC3E}">
        <p14:creationId xmlns:p14="http://schemas.microsoft.com/office/powerpoint/2010/main" val="39960147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5.jp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15.jp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15.jpg"/></Relationships>
</file>

<file path=ppt/slides/_rels/slide3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5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265024" y="2306428"/>
            <a:ext cx="8900698" cy="1044251"/>
          </a:xfrm>
        </p:spPr>
        <p:txBody>
          <a:bodyPr>
            <a:normAutofit/>
          </a:bodyPr>
          <a:lstStyle/>
          <a:p>
            <a:r>
              <a:rPr lang="zh-TW" altLang="en-US" sz="4400" dirty="0">
                <a:latin typeface="微軟正黑體" panose="020B0604030504040204" pitchFamily="34" charset="-120"/>
                <a:ea typeface="微軟正黑體" panose="020B0604030504040204" pitchFamily="34" charset="-120"/>
              </a:rPr>
              <a:t>擁擠交易：臺灣股市類股輪動策略</a:t>
            </a:r>
            <a:br>
              <a:rPr lang="en-US" altLang="zh-TW" sz="4400" dirty="0">
                <a:latin typeface="微軟正黑體" panose="020B0604030504040204" pitchFamily="34" charset="-120"/>
                <a:ea typeface="微軟正黑體" panose="020B0604030504040204" pitchFamily="34" charset="-120"/>
              </a:rPr>
            </a:br>
            <a:r>
              <a:rPr lang="en-US" altLang="zh-TW" sz="2200" dirty="0">
                <a:latin typeface="微軟正黑體" panose="020B0604030504040204" pitchFamily="34" charset="-120"/>
                <a:ea typeface="微軟正黑體" panose="020B0604030504040204" pitchFamily="34" charset="-120"/>
              </a:rPr>
              <a:t>Crowded Trades: Sector Rotation Strategy in Taiwan Stock Market</a:t>
            </a:r>
            <a:endParaRPr lang="zh-TW" altLang="en-US" sz="4400" dirty="0">
              <a:latin typeface="微軟正黑體" panose="020B0604030504040204" pitchFamily="34" charset="-120"/>
              <a:ea typeface="微軟正黑體" panose="020B0604030504040204" pitchFamily="34" charset="-120"/>
            </a:endParaRPr>
          </a:p>
        </p:txBody>
      </p:sp>
      <p:sp>
        <p:nvSpPr>
          <p:cNvPr id="3" name="副標題 2"/>
          <p:cNvSpPr>
            <a:spLocks noGrp="1"/>
          </p:cNvSpPr>
          <p:nvPr>
            <p:ph type="subTitle" idx="1"/>
          </p:nvPr>
        </p:nvSpPr>
        <p:spPr>
          <a:xfrm>
            <a:off x="1229932" y="3911130"/>
            <a:ext cx="6697013" cy="1819968"/>
          </a:xfrm>
        </p:spPr>
        <p:txBody>
          <a:bodyPr/>
          <a:lstStyle/>
          <a:p>
            <a:pPr>
              <a:lnSpc>
                <a:spcPct val="150000"/>
              </a:lnSpc>
            </a:pPr>
            <a:r>
              <a:rPr lang="zh-TW" altLang="en-US" dirty="0">
                <a:latin typeface="微軟正黑體" panose="020B0604030504040204" pitchFamily="34" charset="-120"/>
                <a:ea typeface="微軟正黑體" panose="020B0604030504040204" pitchFamily="34" charset="-120"/>
              </a:rPr>
              <a:t>指導教授：廖四郎 博士</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研究生：     林雅琪</a:t>
            </a:r>
            <a:endParaRPr lang="en-US" altLang="zh-TW"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BCE374C8-4C33-48B6-F895-30C07C5BE292}"/>
              </a:ext>
            </a:extLst>
          </p:cNvPr>
          <p:cNvSpPr>
            <a:spLocks noGrp="1"/>
          </p:cNvSpPr>
          <p:nvPr>
            <p:ph type="sldNum" sz="quarter" idx="12"/>
          </p:nvPr>
        </p:nvSpPr>
        <p:spPr/>
        <p:txBody>
          <a:bodyPr/>
          <a:lstStyle/>
          <a:p>
            <a:fld id="{30A4F673-566E-4994-9325-4509F8D5850D}" type="slidenum">
              <a:rPr lang="zh-TW" altLang="en-US" smtClean="0"/>
              <a:t>1</a:t>
            </a:fld>
            <a:endParaRPr lang="zh-TW" altLang="en-US" dirty="0"/>
          </a:p>
        </p:txBody>
      </p:sp>
    </p:spTree>
    <p:extLst>
      <p:ext uri="{BB962C8B-B14F-4D97-AF65-F5344CB8AC3E}">
        <p14:creationId xmlns:p14="http://schemas.microsoft.com/office/powerpoint/2010/main" val="4140126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017431" y="496450"/>
            <a:ext cx="1670574" cy="1085382"/>
          </a:xfrm>
        </p:spPr>
        <p:txBody>
          <a:bodyPr/>
          <a:lstStyle/>
          <a:p>
            <a:r>
              <a:rPr lang="zh-TW" altLang="en-US" b="1" dirty="0">
                <a:latin typeface="微軟正黑體" panose="020B0604030504040204" pitchFamily="34" charset="-120"/>
                <a:ea typeface="微軟正黑體" panose="020B0604030504040204" pitchFamily="34" charset="-120"/>
              </a:rPr>
              <a:t>目錄</a:t>
            </a:r>
          </a:p>
        </p:txBody>
      </p:sp>
      <p:sp>
        <p:nvSpPr>
          <p:cNvPr id="3" name="內容版面配置區 2"/>
          <p:cNvSpPr>
            <a:spLocks noGrp="1"/>
          </p:cNvSpPr>
          <p:nvPr>
            <p:ph idx="1"/>
          </p:nvPr>
        </p:nvSpPr>
        <p:spPr>
          <a:xfrm>
            <a:off x="1017431" y="1825624"/>
            <a:ext cx="7160656" cy="4691085"/>
          </a:xfrm>
        </p:spPr>
        <p:txBody>
          <a:bodyPr/>
          <a:lstStyle/>
          <a:p>
            <a:pPr>
              <a:lnSpc>
                <a:spcPct val="150000"/>
              </a:lnSpc>
            </a:pPr>
            <a:r>
              <a:rPr lang="zh-TW" altLang="en-US" dirty="0">
                <a:solidFill>
                  <a:schemeClr val="bg2">
                    <a:lumMod val="75000"/>
                  </a:schemeClr>
                </a:solidFill>
                <a:latin typeface="微軟正黑體" panose="020B0604030504040204" pitchFamily="34" charset="-120"/>
                <a:ea typeface="微軟正黑體" panose="020B0604030504040204" pitchFamily="34" charset="-120"/>
              </a:rPr>
              <a:t>緒論</a:t>
            </a:r>
            <a:endParaRPr lang="en-US" altLang="zh-TW" dirty="0">
              <a:solidFill>
                <a:schemeClr val="bg2">
                  <a:lumMod val="75000"/>
                </a:schemeClr>
              </a:solidFill>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文獻回顧</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zh-TW" altLang="en-US" dirty="0">
                <a:solidFill>
                  <a:schemeClr val="bg2">
                    <a:lumMod val="75000"/>
                  </a:schemeClr>
                </a:solidFill>
                <a:latin typeface="微軟正黑體" panose="020B0604030504040204" pitchFamily="34" charset="-120"/>
                <a:ea typeface="微軟正黑體" panose="020B0604030504040204" pitchFamily="34" charset="-120"/>
              </a:rPr>
              <a:t>研究方法</a:t>
            </a:r>
            <a:endParaRPr lang="en-US" altLang="zh-TW" dirty="0">
              <a:solidFill>
                <a:schemeClr val="bg2">
                  <a:lumMod val="75000"/>
                </a:schemeClr>
              </a:solidFill>
              <a:latin typeface="微軟正黑體" panose="020B0604030504040204" pitchFamily="34" charset="-120"/>
              <a:ea typeface="微軟正黑體" panose="020B0604030504040204" pitchFamily="34" charset="-120"/>
            </a:endParaRPr>
          </a:p>
          <a:p>
            <a:pPr>
              <a:lnSpc>
                <a:spcPct val="150000"/>
              </a:lnSpc>
            </a:pPr>
            <a:r>
              <a:rPr lang="zh-TW" altLang="en-US" dirty="0">
                <a:solidFill>
                  <a:schemeClr val="bg2">
                    <a:lumMod val="75000"/>
                  </a:schemeClr>
                </a:solidFill>
                <a:latin typeface="微軟正黑體" panose="020B0604030504040204" pitchFamily="34" charset="-120"/>
                <a:ea typeface="微軟正黑體" panose="020B0604030504040204" pitchFamily="34" charset="-120"/>
              </a:rPr>
              <a:t>實證結果</a:t>
            </a:r>
            <a:endParaRPr lang="en-US" altLang="zh-TW" dirty="0">
              <a:solidFill>
                <a:schemeClr val="bg2">
                  <a:lumMod val="75000"/>
                </a:schemeClr>
              </a:solidFill>
              <a:latin typeface="微軟正黑體" panose="020B0604030504040204" pitchFamily="34" charset="-120"/>
              <a:ea typeface="微軟正黑體" panose="020B0604030504040204" pitchFamily="34" charset="-120"/>
            </a:endParaRPr>
          </a:p>
          <a:p>
            <a:pPr>
              <a:lnSpc>
                <a:spcPct val="150000"/>
              </a:lnSpc>
            </a:pPr>
            <a:r>
              <a:rPr lang="zh-TW" altLang="en-US" dirty="0">
                <a:solidFill>
                  <a:schemeClr val="bg2">
                    <a:lumMod val="75000"/>
                  </a:schemeClr>
                </a:solidFill>
                <a:latin typeface="微軟正黑體" panose="020B0604030504040204" pitchFamily="34" charset="-120"/>
                <a:ea typeface="微軟正黑體" panose="020B0604030504040204" pitchFamily="34" charset="-120"/>
              </a:rPr>
              <a:t>結論</a:t>
            </a:r>
            <a:endParaRPr lang="en-US" altLang="zh-TW" dirty="0">
              <a:solidFill>
                <a:schemeClr val="bg2">
                  <a:lumMod val="75000"/>
                </a:schemeClr>
              </a:solidFill>
              <a:latin typeface="微軟正黑體" panose="020B0604030504040204" pitchFamily="34" charset="-120"/>
              <a:ea typeface="微軟正黑體" panose="020B0604030504040204" pitchFamily="34" charset="-120"/>
            </a:endParaRPr>
          </a:p>
          <a:p>
            <a:pPr>
              <a:lnSpc>
                <a:spcPct val="150000"/>
              </a:lnSpc>
            </a:pP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7551005F-63CD-BBD9-E5B8-6AF3B6ADE3D8}"/>
              </a:ext>
            </a:extLst>
          </p:cNvPr>
          <p:cNvSpPr>
            <a:spLocks noGrp="1"/>
          </p:cNvSpPr>
          <p:nvPr>
            <p:ph type="sldNum" sz="quarter" idx="12"/>
          </p:nvPr>
        </p:nvSpPr>
        <p:spPr/>
        <p:txBody>
          <a:bodyPr/>
          <a:lstStyle/>
          <a:p>
            <a:fld id="{30A4F673-566E-4994-9325-4509F8D5850D}" type="slidenum">
              <a:rPr lang="zh-TW" altLang="en-US" smtClean="0"/>
              <a:t>10</a:t>
            </a:fld>
            <a:endParaRPr lang="zh-TW" altLang="en-US"/>
          </a:p>
        </p:txBody>
      </p:sp>
    </p:spTree>
    <p:extLst>
      <p:ext uri="{BB962C8B-B14F-4D97-AF65-F5344CB8AC3E}">
        <p14:creationId xmlns:p14="http://schemas.microsoft.com/office/powerpoint/2010/main" val="974793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9824"/>
            <a:lum/>
          </a:blip>
          <a:srcRect/>
          <a:stretch>
            <a:fillRect/>
          </a:stretch>
        </a:blipFill>
        <a:effectLst/>
      </p:bgPr>
    </p:bg>
    <p:spTree>
      <p:nvGrpSpPr>
        <p:cNvPr id="1" name=""/>
        <p:cNvGrpSpPr/>
        <p:nvPr/>
      </p:nvGrpSpPr>
      <p:grpSpPr>
        <a:xfrm>
          <a:off x="0" y="0"/>
          <a:ext cx="0" cy="0"/>
          <a:chOff x="0" y="0"/>
          <a:chExt cx="0" cy="0"/>
        </a:xfrm>
      </p:grpSpPr>
      <p:pic>
        <p:nvPicPr>
          <p:cNvPr id="34" name="圖片 33">
            <a:extLst>
              <a:ext uri="{FF2B5EF4-FFF2-40B4-BE49-F238E27FC236}">
                <a16:creationId xmlns:a16="http://schemas.microsoft.com/office/drawing/2014/main" id="{8B73B178-D82C-7AFB-2337-38997682BB47}"/>
              </a:ext>
            </a:extLst>
          </p:cNvPr>
          <p:cNvPicPr>
            <a:picLocks noChangeAspect="1"/>
          </p:cNvPicPr>
          <p:nvPr/>
        </p:nvPicPr>
        <p:blipFill>
          <a:blip r:embed="rId4"/>
          <a:stretch>
            <a:fillRect/>
          </a:stretch>
        </p:blipFill>
        <p:spPr>
          <a:xfrm>
            <a:off x="-58874" y="5735320"/>
            <a:ext cx="3346357" cy="1952042"/>
          </a:xfrm>
          <a:prstGeom prst="rect">
            <a:avLst/>
          </a:prstGeom>
        </p:spPr>
      </p:pic>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674527"/>
            <a:ext cx="3639238" cy="1085382"/>
          </a:xfrm>
        </p:spPr>
        <p:txBody>
          <a:bodyPr>
            <a:normAutofit/>
          </a:bodyPr>
          <a:lstStyle/>
          <a:p>
            <a:r>
              <a:rPr lang="zh-TW" altLang="en-US" sz="4000" b="1" dirty="0">
                <a:latin typeface="微軟正黑體" panose="020B0604030504040204" pitchFamily="34" charset="-120"/>
                <a:ea typeface="微軟正黑體" panose="020B0604030504040204" pitchFamily="34" charset="-120"/>
              </a:rPr>
              <a:t>文獻回顧</a:t>
            </a:r>
          </a:p>
        </p:txBody>
      </p:sp>
      <p:sp>
        <p:nvSpPr>
          <p:cNvPr id="8" name="內容版面配置區 2">
            <a:extLst>
              <a:ext uri="{FF2B5EF4-FFF2-40B4-BE49-F238E27FC236}">
                <a16:creationId xmlns:a16="http://schemas.microsoft.com/office/drawing/2014/main" id="{C4E631E6-F03B-5266-55A7-40EFEEC7403D}"/>
              </a:ext>
            </a:extLst>
          </p:cNvPr>
          <p:cNvSpPr>
            <a:spLocks noGrp="1"/>
          </p:cNvSpPr>
          <p:nvPr>
            <p:ph idx="1"/>
          </p:nvPr>
        </p:nvSpPr>
        <p:spPr>
          <a:xfrm>
            <a:off x="255429" y="1473200"/>
            <a:ext cx="8801007" cy="5440230"/>
          </a:xfrm>
        </p:spPr>
        <p:txBody>
          <a:bodyPr>
            <a:noAutofit/>
          </a:bodyPr>
          <a:lstStyle/>
          <a:p>
            <a:pPr>
              <a:lnSpc>
                <a:spcPct val="150000"/>
              </a:lnSpc>
            </a:pPr>
            <a:r>
              <a:rPr lang="zh-TW" altLang="en-US" sz="2400" dirty="0">
                <a:latin typeface="微軟正黑體" panose="020B0604030504040204" pitchFamily="34" charset="-120"/>
                <a:ea typeface="微軟正黑體" panose="020B0604030504040204" pitchFamily="34" charset="-120"/>
              </a:rPr>
              <a:t>類股輪動策略：</a:t>
            </a:r>
            <a:endParaRPr lang="en-US" altLang="zh-TW" sz="2400" dirty="0">
              <a:latin typeface="微軟正黑體" panose="020B0604030504040204" pitchFamily="34" charset="-120"/>
              <a:ea typeface="微軟正黑體" panose="020B0604030504040204" pitchFamily="34" charset="-120"/>
            </a:endParaRPr>
          </a:p>
          <a:p>
            <a:pPr lvl="1">
              <a:lnSpc>
                <a:spcPct val="150000"/>
              </a:lnSpc>
            </a:pPr>
            <a:r>
              <a:rPr lang="zh-TW" altLang="en-US" sz="2000" dirty="0">
                <a:latin typeface="微軟正黑體" panose="020B0604030504040204" pitchFamily="34" charset="-120"/>
                <a:ea typeface="微軟正黑體" panose="020B0604030504040204" pitchFamily="34" charset="-120"/>
              </a:rPr>
              <a:t>價格週期性變化：</a:t>
            </a:r>
            <a:endParaRPr lang="en-US" altLang="zh-TW" sz="2000" dirty="0">
              <a:latin typeface="微軟正黑體" panose="020B0604030504040204" pitchFamily="34" charset="-120"/>
              <a:ea typeface="微軟正黑體" panose="020B0604030504040204" pitchFamily="34" charset="-120"/>
            </a:endParaRPr>
          </a:p>
          <a:p>
            <a:pPr lvl="2">
              <a:lnSpc>
                <a:spcPct val="150000"/>
              </a:lnSpc>
            </a:pPr>
            <a:r>
              <a:rPr lang="zh-TW" altLang="en-US" sz="1600" dirty="0">
                <a:latin typeface="微軟正黑體" panose="020B0604030504040204" pitchFamily="34" charset="-120"/>
                <a:ea typeface="微軟正黑體" panose="020B0604030504040204" pitchFamily="34" charset="-120"/>
              </a:rPr>
              <a:t>最早對類似概念進行系統性描述的人之一，利用原物料提出經濟活動的週期性變化，以此預測了未來商品價格，雖然其主要並非討論股票市場的類股輪動，但其對經濟周期和市場預測的關注為類股輪動策略奠定基礎</a:t>
            </a:r>
            <a:r>
              <a:rPr lang="en-US" altLang="zh-TW" sz="1600" dirty="0">
                <a:latin typeface="微軟正黑體" panose="020B0604030504040204" pitchFamily="34" charset="-120"/>
                <a:ea typeface="微軟正黑體" panose="020B0604030504040204" pitchFamily="34" charset="-120"/>
              </a:rPr>
              <a:t>( Benner, 1876 )</a:t>
            </a:r>
          </a:p>
          <a:p>
            <a:pPr lvl="1">
              <a:lnSpc>
                <a:spcPct val="150000"/>
              </a:lnSpc>
            </a:pPr>
            <a:r>
              <a:rPr lang="zh-TW" altLang="en-US" sz="2000" dirty="0">
                <a:latin typeface="微軟正黑體" panose="020B0604030504040204" pitchFamily="34" charset="-120"/>
                <a:ea typeface="微軟正黑體" panose="020B0604030504040204" pitchFamily="34" charset="-120"/>
              </a:rPr>
              <a:t>投資時鐘理念：</a:t>
            </a:r>
            <a:endParaRPr lang="en-US" altLang="zh-TW" sz="2000" dirty="0">
              <a:latin typeface="微軟正黑體" panose="020B0604030504040204" pitchFamily="34" charset="-120"/>
              <a:ea typeface="微軟正黑體" panose="020B0604030504040204" pitchFamily="34" charset="-120"/>
            </a:endParaRPr>
          </a:p>
          <a:p>
            <a:pPr lvl="2">
              <a:lnSpc>
                <a:spcPct val="150000"/>
              </a:lnSpc>
            </a:pPr>
            <a:r>
              <a:rPr lang="zh-TW" altLang="en-US" sz="1600" dirty="0">
                <a:latin typeface="微軟正黑體" panose="020B0604030504040204" pitchFamily="34" charset="-120"/>
                <a:ea typeface="微軟正黑體" panose="020B0604030504040204" pitchFamily="34" charset="-120"/>
              </a:rPr>
              <a:t>明確點名經濟循環階段下所受惠之產業</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倫敦標準晚報</a:t>
            </a:r>
            <a:r>
              <a:rPr lang="en-US" altLang="zh-TW" sz="1600" dirty="0">
                <a:latin typeface="微軟正黑體" panose="020B0604030504040204" pitchFamily="34" charset="-120"/>
                <a:ea typeface="微軟正黑體" panose="020B0604030504040204" pitchFamily="34" charset="-120"/>
              </a:rPr>
              <a:t>, 1937;</a:t>
            </a:r>
            <a:r>
              <a:rPr lang="en" altLang="zh-TW" sz="1600" dirty="0">
                <a:latin typeface="微軟正黑體" panose="020B0604030504040204" pitchFamily="34" charset="-120"/>
                <a:ea typeface="微軟正黑體" panose="020B0604030504040204" pitchFamily="34" charset="-120"/>
              </a:rPr>
              <a:t> M. Lynch, 2004 )</a:t>
            </a:r>
            <a:endParaRPr lang="en-US" altLang="zh-TW" sz="1600" dirty="0">
              <a:latin typeface="微軟正黑體" panose="020B0604030504040204" pitchFamily="34" charset="-120"/>
              <a:ea typeface="微軟正黑體" panose="020B0604030504040204" pitchFamily="34" charset="-120"/>
            </a:endParaRPr>
          </a:p>
          <a:p>
            <a:pPr lvl="1">
              <a:lnSpc>
                <a:spcPct val="150000"/>
              </a:lnSpc>
            </a:pPr>
            <a:r>
              <a:rPr lang="zh-TW" altLang="en-US" sz="2000" dirty="0">
                <a:latin typeface="微軟正黑體" panose="020B0604030504040204" pitchFamily="34" charset="-120"/>
                <a:ea typeface="微軟正黑體" panose="020B0604030504040204" pitchFamily="34" charset="-120"/>
              </a:rPr>
              <a:t>基於擁擠交易的類股輪動策略：</a:t>
            </a:r>
            <a:endParaRPr lang="en-US" altLang="zh-TW" sz="2000" dirty="0">
              <a:latin typeface="微軟正黑體" panose="020B0604030504040204" pitchFamily="34" charset="-120"/>
              <a:ea typeface="微軟正黑體" panose="020B0604030504040204" pitchFamily="34" charset="-120"/>
            </a:endParaRPr>
          </a:p>
          <a:p>
            <a:pPr lvl="2">
              <a:lnSpc>
                <a:spcPct val="150000"/>
              </a:lnSpc>
            </a:pPr>
            <a:r>
              <a:rPr lang="zh-TW" altLang="en-US" sz="1600" dirty="0">
                <a:latin typeface="微軟正黑體" panose="020B0604030504040204" pitchFamily="34" charset="-120"/>
                <a:ea typeface="微軟正黑體" panose="020B0604030504040204" pitchFamily="34" charset="-120"/>
              </a:rPr>
              <a:t>透過判斷類股所處之市場階段，進行類股買進及賣出之動作，於加拿大、德國、日本、英國與美國等地，皆獲得超額報酬並降低風險，本研究採用其所提出之方法</a:t>
            </a:r>
            <a:r>
              <a:rPr lang="en-US" altLang="zh-TW" sz="1600" dirty="0">
                <a:latin typeface="微軟正黑體" panose="020B0604030504040204" pitchFamily="34" charset="-120"/>
                <a:ea typeface="微軟正黑體" panose="020B0604030504040204" pitchFamily="34" charset="-120"/>
              </a:rPr>
              <a:t>(</a:t>
            </a:r>
            <a:r>
              <a:rPr lang="en" altLang="zh-TW" sz="1600" dirty="0" err="1">
                <a:latin typeface="微軟正黑體" panose="020B0604030504040204" pitchFamily="34" charset="-120"/>
                <a:ea typeface="微軟正黑體" panose="020B0604030504040204" pitchFamily="34" charset="-120"/>
              </a:rPr>
              <a:t>Kinlaw</a:t>
            </a:r>
            <a:r>
              <a:rPr lang="en" altLang="zh-TW" sz="1600" dirty="0">
                <a:latin typeface="微軟正黑體" panose="020B0604030504040204" pitchFamily="34" charset="-120"/>
                <a:ea typeface="微軟正黑體" panose="020B0604030504040204" pitchFamily="34" charset="-120"/>
              </a:rPr>
              <a:t>, 2019)</a:t>
            </a:r>
            <a:endParaRPr lang="zh-TW" altLang="en-US" sz="1600" dirty="0">
              <a:latin typeface="微軟正黑體" panose="020B0604030504040204" pitchFamily="34" charset="-120"/>
              <a:ea typeface="微軟正黑體" panose="020B0604030504040204" pitchFamily="34" charset="-120"/>
            </a:endParaRPr>
          </a:p>
          <a:p>
            <a:pPr lvl="1">
              <a:lnSpc>
                <a:spcPct val="150000"/>
              </a:lnSpc>
            </a:pPr>
            <a:endParaRPr lang="zh-TW" altLang="en-US" sz="2000" dirty="0">
              <a:latin typeface="微軟正黑體" panose="020B0604030504040204" pitchFamily="34" charset="-120"/>
              <a:ea typeface="微軟正黑體" panose="020B0604030504040204" pitchFamily="34" charset="-120"/>
            </a:endParaRPr>
          </a:p>
          <a:p>
            <a:pPr lvl="2">
              <a:lnSpc>
                <a:spcPct val="150000"/>
              </a:lnSpc>
            </a:pPr>
            <a:endParaRPr lang="en" altLang="zh-TW" dirty="0">
              <a:latin typeface="微軟正黑體" panose="020B0604030504040204" pitchFamily="34" charset="-120"/>
              <a:ea typeface="微軟正黑體" panose="020B0604030504040204" pitchFamily="34" charset="-120"/>
            </a:endParaRPr>
          </a:p>
          <a:p>
            <a:pPr lvl="1">
              <a:lnSpc>
                <a:spcPct val="150000"/>
              </a:lnSpc>
            </a:pPr>
            <a:endParaRPr lang="en-US" altLang="zh-TW" sz="2000" dirty="0">
              <a:latin typeface="微軟正黑體" panose="020B0604030504040204" pitchFamily="34" charset="-120"/>
              <a:ea typeface="微軟正黑體" panose="020B0604030504040204" pitchFamily="34" charset="-120"/>
            </a:endParaRPr>
          </a:p>
          <a:p>
            <a:pPr lvl="2">
              <a:lnSpc>
                <a:spcPct val="150000"/>
              </a:lnSpc>
            </a:pPr>
            <a:endParaRPr lang="en-US" altLang="zh-TW" dirty="0">
              <a:latin typeface="微軟正黑體" panose="020B0604030504040204" pitchFamily="34" charset="-120"/>
              <a:ea typeface="微軟正黑體" panose="020B0604030504040204" pitchFamily="34" charset="-120"/>
            </a:endParaRPr>
          </a:p>
          <a:p>
            <a:pPr lvl="1">
              <a:lnSpc>
                <a:spcPct val="150000"/>
              </a:lnSpc>
            </a:pPr>
            <a:endParaRPr lang="en-US" altLang="zh-TW" sz="2000" dirty="0">
              <a:latin typeface="微軟正黑體" panose="020B0604030504040204" pitchFamily="34" charset="-120"/>
              <a:ea typeface="微軟正黑體" panose="020B0604030504040204" pitchFamily="34" charset="-120"/>
            </a:endParaRPr>
          </a:p>
          <a:p>
            <a:pPr lvl="1">
              <a:lnSpc>
                <a:spcPct val="150000"/>
              </a:lnSpc>
            </a:pPr>
            <a:endParaRPr lang="en-US" altLang="zh-TW" sz="2000" dirty="0">
              <a:latin typeface="微軟正黑體" panose="020B0604030504040204" pitchFamily="34" charset="-120"/>
              <a:ea typeface="微軟正黑體" panose="020B0604030504040204" pitchFamily="34" charset="-120"/>
            </a:endParaRPr>
          </a:p>
          <a:p>
            <a:pPr lvl="1">
              <a:lnSpc>
                <a:spcPct val="150000"/>
              </a:lnSpc>
            </a:pPr>
            <a:endParaRPr lang="en-US" altLang="zh-TW" sz="2000" dirty="0">
              <a:latin typeface="微軟正黑體" panose="020B0604030504040204" pitchFamily="34" charset="-120"/>
              <a:ea typeface="微軟正黑體" panose="020B0604030504040204" pitchFamily="34" charset="-120"/>
            </a:endParaRPr>
          </a:p>
        </p:txBody>
      </p:sp>
      <p:grpSp>
        <p:nvGrpSpPr>
          <p:cNvPr id="17" name="群組 16">
            <a:extLst>
              <a:ext uri="{FF2B5EF4-FFF2-40B4-BE49-F238E27FC236}">
                <a16:creationId xmlns:a16="http://schemas.microsoft.com/office/drawing/2014/main" id="{57C79F3C-F008-0BF4-070A-6AEEF3049D7A}"/>
              </a:ext>
            </a:extLst>
          </p:cNvPr>
          <p:cNvGrpSpPr/>
          <p:nvPr/>
        </p:nvGrpSpPr>
        <p:grpSpPr>
          <a:xfrm>
            <a:off x="-114300" y="0"/>
            <a:ext cx="9258300" cy="581799"/>
            <a:chOff x="-114300" y="0"/>
            <a:chExt cx="9258300" cy="581799"/>
          </a:xfrm>
        </p:grpSpPr>
        <p:sp>
          <p:nvSpPr>
            <p:cNvPr id="18" name="矩形 17">
              <a:extLst>
                <a:ext uri="{FF2B5EF4-FFF2-40B4-BE49-F238E27FC236}">
                  <a16:creationId xmlns:a16="http://schemas.microsoft.com/office/drawing/2014/main" id="{81E1DBDD-ABD0-D656-9C97-AC1B733F9C64}"/>
                </a:ext>
              </a:extLst>
            </p:cNvPr>
            <p:cNvSpPr/>
            <p:nvPr/>
          </p:nvSpPr>
          <p:spPr>
            <a:xfrm>
              <a:off x="-114300" y="0"/>
              <a:ext cx="9258300" cy="581799"/>
            </a:xfrm>
            <a:prstGeom prst="rect">
              <a:avLst/>
            </a:prstGeom>
            <a:solidFill>
              <a:schemeClr val="accent5">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五邊形 18">
              <a:extLst>
                <a:ext uri="{FF2B5EF4-FFF2-40B4-BE49-F238E27FC236}">
                  <a16:creationId xmlns:a16="http://schemas.microsoft.com/office/drawing/2014/main" id="{18146132-A57B-44CE-8777-B517265A2023}"/>
                </a:ext>
              </a:extLst>
            </p:cNvPr>
            <p:cNvSpPr/>
            <p:nvPr/>
          </p:nvSpPr>
          <p:spPr>
            <a:xfrm>
              <a:off x="0" y="6627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文獻回顧</a:t>
              </a:r>
              <a:endParaRPr kumimoji="1"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B6098A73-0E45-4EA6-36EF-697AA64207D6}"/>
                </a:ext>
              </a:extLst>
            </p:cNvPr>
            <p:cNvSpPr/>
            <p:nvPr/>
          </p:nvSpPr>
          <p:spPr>
            <a:xfrm>
              <a:off x="2729193" y="62817"/>
              <a:ext cx="1683006"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類股輪動策略</a:t>
              </a:r>
              <a:endPar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sp>
          <p:nvSpPr>
            <p:cNvPr id="21" name="矩形 20">
              <a:extLst>
                <a:ext uri="{FF2B5EF4-FFF2-40B4-BE49-F238E27FC236}">
                  <a16:creationId xmlns:a16="http://schemas.microsoft.com/office/drawing/2014/main" id="{8EAA7A56-3B15-952A-3DE7-A7585EF0A347}"/>
                </a:ext>
              </a:extLst>
            </p:cNvPr>
            <p:cNvSpPr/>
            <p:nvPr/>
          </p:nvSpPr>
          <p:spPr>
            <a:xfrm>
              <a:off x="4875642" y="62817"/>
              <a:ext cx="1343828"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擁擠交易</a:t>
              </a:r>
            </a:p>
          </p:txBody>
        </p:sp>
        <p:sp>
          <p:nvSpPr>
            <p:cNvPr id="22" name="矩形 21">
              <a:extLst>
                <a:ext uri="{FF2B5EF4-FFF2-40B4-BE49-F238E27FC236}">
                  <a16:creationId xmlns:a16="http://schemas.microsoft.com/office/drawing/2014/main" id="{DE8DA6FF-48B0-CC7C-7AD9-5C2A80C1A6E4}"/>
                </a:ext>
              </a:extLst>
            </p:cNvPr>
            <p:cNvSpPr/>
            <p:nvPr/>
          </p:nvSpPr>
          <p:spPr>
            <a:xfrm>
              <a:off x="6706214" y="57901"/>
              <a:ext cx="1343828"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主成份分析</a:t>
              </a:r>
            </a:p>
          </p:txBody>
        </p:sp>
      </p:grpSp>
      <p:sp>
        <p:nvSpPr>
          <p:cNvPr id="2" name="投影片編號版面配置區 1">
            <a:extLst>
              <a:ext uri="{FF2B5EF4-FFF2-40B4-BE49-F238E27FC236}">
                <a16:creationId xmlns:a16="http://schemas.microsoft.com/office/drawing/2014/main" id="{5CA0EBEA-3E9A-7B57-F817-64478058B8FA}"/>
              </a:ext>
            </a:extLst>
          </p:cNvPr>
          <p:cNvSpPr>
            <a:spLocks noGrp="1"/>
          </p:cNvSpPr>
          <p:nvPr>
            <p:ph type="sldNum" sz="quarter" idx="12"/>
          </p:nvPr>
        </p:nvSpPr>
        <p:spPr/>
        <p:txBody>
          <a:bodyPr/>
          <a:lstStyle/>
          <a:p>
            <a:fld id="{30A4F673-566E-4994-9325-4509F8D5850D}" type="slidenum">
              <a:rPr lang="zh-TW" altLang="en-US" smtClean="0"/>
              <a:t>11</a:t>
            </a:fld>
            <a:endParaRPr lang="zh-TW" altLang="en-US"/>
          </a:p>
        </p:txBody>
      </p:sp>
    </p:spTree>
    <p:extLst>
      <p:ext uri="{BB962C8B-B14F-4D97-AF65-F5344CB8AC3E}">
        <p14:creationId xmlns:p14="http://schemas.microsoft.com/office/powerpoint/2010/main" val="4047320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9824"/>
            <a:lum/>
          </a:blip>
          <a:srcRect/>
          <a:stretch>
            <a:fillRect/>
          </a:stretch>
        </a:blipFill>
        <a:effectLst/>
      </p:bgPr>
    </p:bg>
    <p:spTree>
      <p:nvGrpSpPr>
        <p:cNvPr id="1" name=""/>
        <p:cNvGrpSpPr/>
        <p:nvPr/>
      </p:nvGrpSpPr>
      <p:grpSpPr>
        <a:xfrm>
          <a:off x="0" y="0"/>
          <a:ext cx="0" cy="0"/>
          <a:chOff x="0" y="0"/>
          <a:chExt cx="0" cy="0"/>
        </a:xfrm>
      </p:grpSpPr>
      <p:pic>
        <p:nvPicPr>
          <p:cNvPr id="34" name="圖片 33">
            <a:extLst>
              <a:ext uri="{FF2B5EF4-FFF2-40B4-BE49-F238E27FC236}">
                <a16:creationId xmlns:a16="http://schemas.microsoft.com/office/drawing/2014/main" id="{8B73B178-D82C-7AFB-2337-38997682BB47}"/>
              </a:ext>
            </a:extLst>
          </p:cNvPr>
          <p:cNvPicPr>
            <a:picLocks noChangeAspect="1"/>
          </p:cNvPicPr>
          <p:nvPr/>
        </p:nvPicPr>
        <p:blipFill>
          <a:blip r:embed="rId4"/>
          <a:stretch>
            <a:fillRect/>
          </a:stretch>
        </p:blipFill>
        <p:spPr>
          <a:xfrm>
            <a:off x="-58874" y="5735320"/>
            <a:ext cx="3346357" cy="1952042"/>
          </a:xfrm>
          <a:prstGeom prst="rect">
            <a:avLst/>
          </a:prstGeom>
        </p:spPr>
      </p:pic>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674527"/>
            <a:ext cx="3639238" cy="1085382"/>
          </a:xfrm>
        </p:spPr>
        <p:txBody>
          <a:bodyPr>
            <a:normAutofit/>
          </a:bodyPr>
          <a:lstStyle/>
          <a:p>
            <a:r>
              <a:rPr lang="zh-TW" altLang="en-US" sz="4000" b="1" dirty="0">
                <a:latin typeface="微軟正黑體" panose="020B0604030504040204" pitchFamily="34" charset="-120"/>
                <a:ea typeface="微軟正黑體" panose="020B0604030504040204" pitchFamily="34" charset="-120"/>
              </a:rPr>
              <a:t>文獻回顧</a:t>
            </a:r>
          </a:p>
        </p:txBody>
      </p:sp>
      <p:sp>
        <p:nvSpPr>
          <p:cNvPr id="8" name="內容版面配置區 2">
            <a:extLst>
              <a:ext uri="{FF2B5EF4-FFF2-40B4-BE49-F238E27FC236}">
                <a16:creationId xmlns:a16="http://schemas.microsoft.com/office/drawing/2014/main" id="{C4E631E6-F03B-5266-55A7-40EFEEC7403D}"/>
              </a:ext>
            </a:extLst>
          </p:cNvPr>
          <p:cNvSpPr>
            <a:spLocks noGrp="1"/>
          </p:cNvSpPr>
          <p:nvPr>
            <p:ph idx="1"/>
          </p:nvPr>
        </p:nvSpPr>
        <p:spPr>
          <a:xfrm>
            <a:off x="310957" y="1484694"/>
            <a:ext cx="8522086" cy="5315405"/>
          </a:xfrm>
        </p:spPr>
        <p:txBody>
          <a:bodyPr>
            <a:noAutofit/>
          </a:bodyPr>
          <a:lstStyle/>
          <a:p>
            <a:pPr>
              <a:lnSpc>
                <a:spcPct val="150000"/>
              </a:lnSpc>
            </a:pPr>
            <a:r>
              <a:rPr lang="zh-TW" altLang="en-US" sz="2400" dirty="0">
                <a:latin typeface="微軟正黑體" panose="020B0604030504040204" pitchFamily="34" charset="-120"/>
                <a:ea typeface="微軟正黑體" panose="020B0604030504040204" pitchFamily="34" charset="-120"/>
              </a:rPr>
              <a:t>擁擠交易</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zh-TW" altLang="en-US" sz="2000" dirty="0">
                <a:latin typeface="微軟正黑體" panose="020B0604030504040204" pitchFamily="34" charset="-120"/>
                <a:ea typeface="微軟正黑體" panose="020B0604030504040204" pitchFamily="34" charset="-120"/>
              </a:rPr>
              <a:t>在金融市場中，當大量投資者同時採取相同或相似的交易策略，集中資金於特定資產或投資工具時所出現的現象</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zh-TW" altLang="en-US" sz="2000" dirty="0">
                <a:latin typeface="微軟正黑體" panose="020B0604030504040204" pitchFamily="34" charset="-120"/>
                <a:ea typeface="微軟正黑體" panose="020B0604030504040204" pitchFamily="34" charset="-120"/>
              </a:rPr>
              <a:t>市場集中度高：</a:t>
            </a:r>
            <a:endParaRPr lang="en-US" altLang="zh-TW" sz="2000" dirty="0">
              <a:latin typeface="微軟正黑體" panose="020B0604030504040204" pitchFamily="34" charset="-120"/>
              <a:ea typeface="微軟正黑體" panose="020B0604030504040204" pitchFamily="34" charset="-120"/>
            </a:endParaRPr>
          </a:p>
          <a:p>
            <a:pPr lvl="2">
              <a:lnSpc>
                <a:spcPct val="150000"/>
              </a:lnSpc>
            </a:pPr>
            <a:r>
              <a:rPr lang="zh-TW" altLang="en-US" sz="1600" dirty="0">
                <a:latin typeface="微軟正黑體" panose="020B0604030504040204" pitchFamily="34" charset="-120"/>
                <a:ea typeface="微軟正黑體" panose="020B0604030504040204" pitchFamily="34" charset="-120"/>
              </a:rPr>
              <a:t>擁擠交易的典型特徵是大量市場參與者， 比如避險基金、共同基金或個人投資者，集中持有相同的資產或採取相同的交易策略 </a:t>
            </a:r>
            <a:r>
              <a:rPr lang="en-US" altLang="zh-TW" sz="1600" dirty="0">
                <a:latin typeface="微軟正黑體" panose="020B0604030504040204" pitchFamily="34" charset="-120"/>
                <a:ea typeface="微軟正黑體" panose="020B0604030504040204" pitchFamily="34" charset="-120"/>
              </a:rPr>
              <a:t>( </a:t>
            </a:r>
            <a:r>
              <a:rPr lang="en-US" altLang="zh-TW" sz="1600" dirty="0" err="1">
                <a:latin typeface="微軟正黑體" panose="020B0604030504040204" pitchFamily="34" charset="-120"/>
                <a:ea typeface="微軟正黑體" panose="020B0604030504040204" pitchFamily="34" charset="-120"/>
              </a:rPr>
              <a:t>Billio</a:t>
            </a:r>
            <a:r>
              <a:rPr lang="en-US" altLang="zh-TW" sz="1600" dirty="0">
                <a:latin typeface="微軟正黑體" panose="020B0604030504040204" pitchFamily="34" charset="-120"/>
                <a:ea typeface="微軟正黑體" panose="020B0604030504040204" pitchFamily="34" charset="-120"/>
              </a:rPr>
              <a:t> , 2010 )</a:t>
            </a:r>
          </a:p>
          <a:p>
            <a:pPr lvl="1">
              <a:lnSpc>
                <a:spcPct val="150000"/>
              </a:lnSpc>
            </a:pPr>
            <a:r>
              <a:rPr lang="zh-TW" altLang="en-US" sz="2000" dirty="0">
                <a:latin typeface="微軟正黑體" panose="020B0604030504040204" pitchFamily="34" charset="-120"/>
                <a:ea typeface="微軟正黑體" panose="020B0604030504040204" pitchFamily="34" charset="-120"/>
              </a:rPr>
              <a:t>價格異常波動：</a:t>
            </a:r>
            <a:endParaRPr lang="en-US" altLang="zh-TW" sz="2000" dirty="0">
              <a:latin typeface="微軟正黑體" panose="020B0604030504040204" pitchFamily="34" charset="-120"/>
              <a:ea typeface="微軟正黑體" panose="020B0604030504040204" pitchFamily="34" charset="-120"/>
            </a:endParaRPr>
          </a:p>
          <a:p>
            <a:pPr lvl="2">
              <a:lnSpc>
                <a:spcPct val="150000"/>
              </a:lnSpc>
            </a:pPr>
            <a:r>
              <a:rPr lang="zh-TW" altLang="en-US" sz="1600" dirty="0">
                <a:latin typeface="微軟正黑體" panose="020B0604030504040204" pitchFamily="34" charset="-120"/>
                <a:ea typeface="微軟正黑體" panose="020B0604030504040204" pitchFamily="34" charset="-120"/>
              </a:rPr>
              <a:t>擁擠交易往往會導致資產的價格異常波動，當投資者大量買入時，資產價格迅速上漲；反之，當他們賣出時，價格會驟然下跌 </a:t>
            </a:r>
            <a:r>
              <a:rPr lang="en-US" altLang="zh-TW" sz="1600" dirty="0">
                <a:latin typeface="微軟正黑體" panose="020B0604030504040204" pitchFamily="34" charset="-120"/>
                <a:ea typeface="微軟正黑體" panose="020B0604030504040204" pitchFamily="34" charset="-120"/>
              </a:rPr>
              <a:t>(Greenwood , 2011)</a:t>
            </a:r>
          </a:p>
          <a:p>
            <a:pPr lvl="1">
              <a:lnSpc>
                <a:spcPct val="150000"/>
              </a:lnSpc>
            </a:pPr>
            <a:r>
              <a:rPr lang="zh-TW" altLang="en-US" sz="2000" dirty="0">
                <a:latin typeface="微軟正黑體" panose="020B0604030504040204" pitchFamily="34" charset="-120"/>
                <a:ea typeface="微軟正黑體" panose="020B0604030504040204" pitchFamily="34" charset="-120"/>
              </a:rPr>
              <a:t>擁擠交易的存在，引發市場的不穩定使其波動上升，投資人期許能夠在不穩定的環境中獲利，在價格上升階段買進，價格下降階段前賣出</a:t>
            </a:r>
          </a:p>
          <a:p>
            <a:pPr lvl="1">
              <a:lnSpc>
                <a:spcPct val="150000"/>
              </a:lnSpc>
            </a:pPr>
            <a:endParaRPr lang="zh-TW" altLang="en-US" sz="2000" dirty="0">
              <a:latin typeface="微軟正黑體" panose="020B0604030504040204" pitchFamily="34" charset="-120"/>
              <a:ea typeface="微軟正黑體" panose="020B0604030504040204" pitchFamily="34" charset="-120"/>
            </a:endParaRPr>
          </a:p>
          <a:p>
            <a:pPr lvl="1">
              <a:lnSpc>
                <a:spcPct val="150000"/>
              </a:lnSpc>
            </a:pPr>
            <a:endParaRPr lang="zh-TW" altLang="en-US" sz="2000" dirty="0">
              <a:latin typeface="微軟正黑體" panose="020B0604030504040204" pitchFamily="34" charset="-120"/>
              <a:ea typeface="微軟正黑體" panose="020B0604030504040204" pitchFamily="34" charset="-120"/>
            </a:endParaRPr>
          </a:p>
          <a:p>
            <a:pPr lvl="2">
              <a:lnSpc>
                <a:spcPct val="150000"/>
              </a:lnSpc>
            </a:pPr>
            <a:endParaRPr lang="zh-TW" altLang="en-US" dirty="0">
              <a:latin typeface="微軟正黑體" panose="020B0604030504040204" pitchFamily="34" charset="-120"/>
              <a:ea typeface="微軟正黑體" panose="020B0604030504040204" pitchFamily="34" charset="-120"/>
            </a:endParaRPr>
          </a:p>
          <a:p>
            <a:pPr lvl="2">
              <a:lnSpc>
                <a:spcPct val="150000"/>
              </a:lnSpc>
            </a:pPr>
            <a:endParaRPr lang="en-US" altLang="zh-TW" dirty="0">
              <a:latin typeface="微軟正黑體" panose="020B0604030504040204" pitchFamily="34" charset="-120"/>
              <a:ea typeface="微軟正黑體" panose="020B0604030504040204" pitchFamily="34" charset="-120"/>
            </a:endParaRPr>
          </a:p>
          <a:p>
            <a:pPr lvl="2">
              <a:lnSpc>
                <a:spcPct val="150000"/>
              </a:lnSpc>
            </a:pPr>
            <a:endParaRPr lang="en-US" altLang="zh-TW" dirty="0">
              <a:latin typeface="微軟正黑體" panose="020B0604030504040204" pitchFamily="34" charset="-120"/>
              <a:ea typeface="微軟正黑體" panose="020B0604030504040204" pitchFamily="34" charset="-120"/>
            </a:endParaRPr>
          </a:p>
          <a:p>
            <a:pPr lvl="2">
              <a:lnSpc>
                <a:spcPct val="150000"/>
              </a:lnSpc>
            </a:pPr>
            <a:endParaRPr lang="en-US" altLang="zh-TW" dirty="0">
              <a:latin typeface="微軟正黑體" panose="020B0604030504040204" pitchFamily="34" charset="-120"/>
              <a:ea typeface="微軟正黑體" panose="020B0604030504040204" pitchFamily="34" charset="-120"/>
            </a:endParaRPr>
          </a:p>
          <a:p>
            <a:pPr lvl="1">
              <a:lnSpc>
                <a:spcPct val="150000"/>
              </a:lnSpc>
            </a:pPr>
            <a:endParaRPr lang="en-US" altLang="zh-TW" sz="2000" dirty="0">
              <a:latin typeface="微軟正黑體" panose="020B0604030504040204" pitchFamily="34" charset="-120"/>
              <a:ea typeface="微軟正黑體" panose="020B0604030504040204" pitchFamily="34" charset="-120"/>
            </a:endParaRPr>
          </a:p>
          <a:p>
            <a:pPr lvl="1">
              <a:lnSpc>
                <a:spcPct val="150000"/>
              </a:lnSpc>
            </a:pPr>
            <a:endParaRPr lang="en-US" altLang="zh-TW" sz="2000" dirty="0">
              <a:latin typeface="微軟正黑體" panose="020B0604030504040204" pitchFamily="34" charset="-120"/>
              <a:ea typeface="微軟正黑體" panose="020B0604030504040204" pitchFamily="34" charset="-120"/>
            </a:endParaRPr>
          </a:p>
          <a:p>
            <a:pPr lvl="1">
              <a:lnSpc>
                <a:spcPct val="150000"/>
              </a:lnSpc>
            </a:pPr>
            <a:endParaRPr lang="zh-TW" altLang="en-US" sz="2000" dirty="0">
              <a:latin typeface="微軟正黑體" panose="020B0604030504040204" pitchFamily="34" charset="-120"/>
              <a:ea typeface="微軟正黑體" panose="020B0604030504040204" pitchFamily="34" charset="-120"/>
            </a:endParaRPr>
          </a:p>
          <a:p>
            <a:pPr lvl="1">
              <a:lnSpc>
                <a:spcPct val="150000"/>
              </a:lnSpc>
            </a:pPr>
            <a:endParaRPr lang="zh-TW" altLang="en-US" sz="2000" dirty="0">
              <a:latin typeface="微軟正黑體" panose="020B0604030504040204" pitchFamily="34" charset="-120"/>
              <a:ea typeface="微軟正黑體" panose="020B0604030504040204" pitchFamily="34" charset="-120"/>
            </a:endParaRPr>
          </a:p>
          <a:p>
            <a:pPr lvl="2">
              <a:lnSpc>
                <a:spcPct val="150000"/>
              </a:lnSpc>
            </a:pPr>
            <a:endParaRPr lang="en" altLang="zh-TW" dirty="0">
              <a:latin typeface="微軟正黑體" panose="020B0604030504040204" pitchFamily="34" charset="-120"/>
              <a:ea typeface="微軟正黑體" panose="020B0604030504040204" pitchFamily="34" charset="-120"/>
            </a:endParaRPr>
          </a:p>
          <a:p>
            <a:pPr lvl="1">
              <a:lnSpc>
                <a:spcPct val="150000"/>
              </a:lnSpc>
            </a:pPr>
            <a:endParaRPr lang="en-US" altLang="zh-TW" sz="2000" dirty="0">
              <a:latin typeface="微軟正黑體" panose="020B0604030504040204" pitchFamily="34" charset="-120"/>
              <a:ea typeface="微軟正黑體" panose="020B0604030504040204" pitchFamily="34" charset="-120"/>
            </a:endParaRPr>
          </a:p>
          <a:p>
            <a:pPr lvl="2">
              <a:lnSpc>
                <a:spcPct val="150000"/>
              </a:lnSpc>
            </a:pPr>
            <a:endParaRPr lang="en-US" altLang="zh-TW" dirty="0">
              <a:latin typeface="微軟正黑體" panose="020B0604030504040204" pitchFamily="34" charset="-120"/>
              <a:ea typeface="微軟正黑體" panose="020B0604030504040204" pitchFamily="34" charset="-120"/>
            </a:endParaRPr>
          </a:p>
          <a:p>
            <a:pPr lvl="1">
              <a:lnSpc>
                <a:spcPct val="150000"/>
              </a:lnSpc>
            </a:pPr>
            <a:endParaRPr lang="en-US" altLang="zh-TW" sz="2000" dirty="0">
              <a:latin typeface="微軟正黑體" panose="020B0604030504040204" pitchFamily="34" charset="-120"/>
              <a:ea typeface="微軟正黑體" panose="020B0604030504040204" pitchFamily="34" charset="-120"/>
            </a:endParaRPr>
          </a:p>
          <a:p>
            <a:pPr lvl="1">
              <a:lnSpc>
                <a:spcPct val="150000"/>
              </a:lnSpc>
            </a:pPr>
            <a:endParaRPr lang="en-US" altLang="zh-TW" sz="2000" dirty="0">
              <a:latin typeface="微軟正黑體" panose="020B0604030504040204" pitchFamily="34" charset="-120"/>
              <a:ea typeface="微軟正黑體" panose="020B0604030504040204" pitchFamily="34" charset="-120"/>
            </a:endParaRPr>
          </a:p>
          <a:p>
            <a:pPr lvl="1">
              <a:lnSpc>
                <a:spcPct val="150000"/>
              </a:lnSpc>
            </a:pPr>
            <a:endParaRPr lang="en-US" altLang="zh-TW" sz="2000" dirty="0">
              <a:latin typeface="微軟正黑體" panose="020B0604030504040204" pitchFamily="34" charset="-120"/>
              <a:ea typeface="微軟正黑體" panose="020B0604030504040204" pitchFamily="34" charset="-120"/>
            </a:endParaRPr>
          </a:p>
        </p:txBody>
      </p:sp>
      <p:grpSp>
        <p:nvGrpSpPr>
          <p:cNvPr id="2" name="群組 1">
            <a:extLst>
              <a:ext uri="{FF2B5EF4-FFF2-40B4-BE49-F238E27FC236}">
                <a16:creationId xmlns:a16="http://schemas.microsoft.com/office/drawing/2014/main" id="{7B558AFE-6876-22A8-4B01-4C68AE9D7910}"/>
              </a:ext>
            </a:extLst>
          </p:cNvPr>
          <p:cNvGrpSpPr/>
          <p:nvPr/>
        </p:nvGrpSpPr>
        <p:grpSpPr>
          <a:xfrm>
            <a:off x="-114300" y="0"/>
            <a:ext cx="9258300" cy="581799"/>
            <a:chOff x="-114300" y="0"/>
            <a:chExt cx="9258300" cy="581799"/>
          </a:xfrm>
        </p:grpSpPr>
        <p:sp>
          <p:nvSpPr>
            <p:cNvPr id="3" name="矩形 2">
              <a:extLst>
                <a:ext uri="{FF2B5EF4-FFF2-40B4-BE49-F238E27FC236}">
                  <a16:creationId xmlns:a16="http://schemas.microsoft.com/office/drawing/2014/main" id="{9908D471-AFF3-5658-FD6B-9A4004CDC940}"/>
                </a:ext>
              </a:extLst>
            </p:cNvPr>
            <p:cNvSpPr/>
            <p:nvPr/>
          </p:nvSpPr>
          <p:spPr>
            <a:xfrm>
              <a:off x="-114300" y="0"/>
              <a:ext cx="9258300" cy="581799"/>
            </a:xfrm>
            <a:prstGeom prst="rect">
              <a:avLst/>
            </a:prstGeom>
            <a:solidFill>
              <a:schemeClr val="accent5">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五邊形 3">
              <a:extLst>
                <a:ext uri="{FF2B5EF4-FFF2-40B4-BE49-F238E27FC236}">
                  <a16:creationId xmlns:a16="http://schemas.microsoft.com/office/drawing/2014/main" id="{D27F1CB1-4177-2E50-E1BB-BA7D8D3CC941}"/>
                </a:ext>
              </a:extLst>
            </p:cNvPr>
            <p:cNvSpPr/>
            <p:nvPr/>
          </p:nvSpPr>
          <p:spPr>
            <a:xfrm>
              <a:off x="0" y="6627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文獻回顧</a:t>
              </a:r>
              <a:endParaRPr kumimoji="1"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矩形 4">
              <a:extLst>
                <a:ext uri="{FF2B5EF4-FFF2-40B4-BE49-F238E27FC236}">
                  <a16:creationId xmlns:a16="http://schemas.microsoft.com/office/drawing/2014/main" id="{99418D48-AEFA-8558-D878-F6270352D81B}"/>
                </a:ext>
              </a:extLst>
            </p:cNvPr>
            <p:cNvSpPr/>
            <p:nvPr/>
          </p:nvSpPr>
          <p:spPr>
            <a:xfrm>
              <a:off x="2729193" y="62817"/>
              <a:ext cx="1683006"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類股輪動策略</a:t>
              </a:r>
              <a:endPar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sp>
          <p:nvSpPr>
            <p:cNvPr id="6" name="矩形 5">
              <a:extLst>
                <a:ext uri="{FF2B5EF4-FFF2-40B4-BE49-F238E27FC236}">
                  <a16:creationId xmlns:a16="http://schemas.microsoft.com/office/drawing/2014/main" id="{811011FE-481E-5613-FCE5-8420ECB889A8}"/>
                </a:ext>
              </a:extLst>
            </p:cNvPr>
            <p:cNvSpPr/>
            <p:nvPr/>
          </p:nvSpPr>
          <p:spPr>
            <a:xfrm>
              <a:off x="4875642" y="62817"/>
              <a:ext cx="1343828"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擁擠交易</a:t>
              </a:r>
            </a:p>
          </p:txBody>
        </p:sp>
        <p:sp>
          <p:nvSpPr>
            <p:cNvPr id="7" name="矩形 6">
              <a:extLst>
                <a:ext uri="{FF2B5EF4-FFF2-40B4-BE49-F238E27FC236}">
                  <a16:creationId xmlns:a16="http://schemas.microsoft.com/office/drawing/2014/main" id="{E6D5B39F-FF4E-F8A1-68EF-EF2A6331604A}"/>
                </a:ext>
              </a:extLst>
            </p:cNvPr>
            <p:cNvSpPr/>
            <p:nvPr/>
          </p:nvSpPr>
          <p:spPr>
            <a:xfrm>
              <a:off x="6706214" y="57901"/>
              <a:ext cx="1343828"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主成份分析</a:t>
              </a:r>
            </a:p>
          </p:txBody>
        </p:sp>
      </p:grpSp>
      <p:sp>
        <p:nvSpPr>
          <p:cNvPr id="9" name="投影片編號版面配置區 8">
            <a:extLst>
              <a:ext uri="{FF2B5EF4-FFF2-40B4-BE49-F238E27FC236}">
                <a16:creationId xmlns:a16="http://schemas.microsoft.com/office/drawing/2014/main" id="{76CD1A71-D684-C6EE-3400-A2E747864398}"/>
              </a:ext>
            </a:extLst>
          </p:cNvPr>
          <p:cNvSpPr>
            <a:spLocks noGrp="1"/>
          </p:cNvSpPr>
          <p:nvPr>
            <p:ph type="sldNum" sz="quarter" idx="12"/>
          </p:nvPr>
        </p:nvSpPr>
        <p:spPr>
          <a:xfrm>
            <a:off x="7086600" y="6434974"/>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A4F673-566E-4994-9325-4509F8D5850D}" type="slidenum">
              <a:rPr kumimoji="0" lang="zh-TW" altLang="en-US" sz="1600" b="0" i="0" u="none" strike="noStrike" kern="1200" cap="none" spc="0" normalizeH="0" baseline="0" noProof="0" smtClean="0">
                <a:ln>
                  <a:noFill/>
                </a:ln>
                <a:solidFill>
                  <a:sysClr val="windowText" lastClr="000000"/>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TW" altLang="en-US" sz="1600" b="0"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47269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9824"/>
            <a:lum/>
          </a:blip>
          <a:srcRect/>
          <a:stretch>
            <a:fillRect/>
          </a:stretch>
        </a:blipFill>
        <a:effectLst/>
      </p:bgPr>
    </p:bg>
    <p:spTree>
      <p:nvGrpSpPr>
        <p:cNvPr id="1" name=""/>
        <p:cNvGrpSpPr/>
        <p:nvPr/>
      </p:nvGrpSpPr>
      <p:grpSpPr>
        <a:xfrm>
          <a:off x="0" y="0"/>
          <a:ext cx="0" cy="0"/>
          <a:chOff x="0" y="0"/>
          <a:chExt cx="0" cy="0"/>
        </a:xfrm>
      </p:grpSpPr>
      <p:pic>
        <p:nvPicPr>
          <p:cNvPr id="34" name="圖片 33">
            <a:extLst>
              <a:ext uri="{FF2B5EF4-FFF2-40B4-BE49-F238E27FC236}">
                <a16:creationId xmlns:a16="http://schemas.microsoft.com/office/drawing/2014/main" id="{8B73B178-D82C-7AFB-2337-38997682BB47}"/>
              </a:ext>
            </a:extLst>
          </p:cNvPr>
          <p:cNvPicPr>
            <a:picLocks noChangeAspect="1"/>
          </p:cNvPicPr>
          <p:nvPr/>
        </p:nvPicPr>
        <p:blipFill>
          <a:blip r:embed="rId4"/>
          <a:stretch>
            <a:fillRect/>
          </a:stretch>
        </p:blipFill>
        <p:spPr>
          <a:xfrm>
            <a:off x="-58874" y="5735320"/>
            <a:ext cx="3346357" cy="1952042"/>
          </a:xfrm>
          <a:prstGeom prst="rect">
            <a:avLst/>
          </a:prstGeom>
        </p:spPr>
      </p:pic>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674527"/>
            <a:ext cx="3639238" cy="1085382"/>
          </a:xfrm>
        </p:spPr>
        <p:txBody>
          <a:bodyPr>
            <a:normAutofit/>
          </a:bodyPr>
          <a:lstStyle/>
          <a:p>
            <a:r>
              <a:rPr lang="zh-TW" altLang="en-US" sz="4000" b="1" dirty="0">
                <a:latin typeface="微軟正黑體" panose="020B0604030504040204" pitchFamily="34" charset="-120"/>
                <a:ea typeface="微軟正黑體" panose="020B0604030504040204" pitchFamily="34" charset="-120"/>
              </a:rPr>
              <a:t>文獻回顧</a:t>
            </a:r>
          </a:p>
        </p:txBody>
      </p:sp>
      <p:grpSp>
        <p:nvGrpSpPr>
          <p:cNvPr id="9" name="群組 8">
            <a:extLst>
              <a:ext uri="{FF2B5EF4-FFF2-40B4-BE49-F238E27FC236}">
                <a16:creationId xmlns:a16="http://schemas.microsoft.com/office/drawing/2014/main" id="{12693D34-4213-C9AC-46AB-54C079044F55}"/>
              </a:ext>
            </a:extLst>
          </p:cNvPr>
          <p:cNvGrpSpPr/>
          <p:nvPr/>
        </p:nvGrpSpPr>
        <p:grpSpPr>
          <a:xfrm>
            <a:off x="-114300" y="0"/>
            <a:ext cx="9258300" cy="581799"/>
            <a:chOff x="-114300" y="0"/>
            <a:chExt cx="9258300" cy="581799"/>
          </a:xfrm>
        </p:grpSpPr>
        <p:sp>
          <p:nvSpPr>
            <p:cNvPr id="10" name="矩形 9">
              <a:extLst>
                <a:ext uri="{FF2B5EF4-FFF2-40B4-BE49-F238E27FC236}">
                  <a16:creationId xmlns:a16="http://schemas.microsoft.com/office/drawing/2014/main" id="{08445978-D2F9-F29E-018C-E7303427CB74}"/>
                </a:ext>
              </a:extLst>
            </p:cNvPr>
            <p:cNvSpPr/>
            <p:nvPr/>
          </p:nvSpPr>
          <p:spPr>
            <a:xfrm>
              <a:off x="-114300" y="0"/>
              <a:ext cx="9258300" cy="581799"/>
            </a:xfrm>
            <a:prstGeom prst="rect">
              <a:avLst/>
            </a:prstGeom>
            <a:solidFill>
              <a:schemeClr val="accent5">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五邊形 10">
              <a:extLst>
                <a:ext uri="{FF2B5EF4-FFF2-40B4-BE49-F238E27FC236}">
                  <a16:creationId xmlns:a16="http://schemas.microsoft.com/office/drawing/2014/main" id="{38924ADB-1FE7-5792-17CA-7E7CFF4ACA58}"/>
                </a:ext>
              </a:extLst>
            </p:cNvPr>
            <p:cNvSpPr/>
            <p:nvPr/>
          </p:nvSpPr>
          <p:spPr>
            <a:xfrm>
              <a:off x="0" y="6627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文獻回顧</a:t>
              </a:r>
              <a:endParaRPr kumimoji="1"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3C83E14B-7576-10F4-A886-51EA1E40DBD8}"/>
                </a:ext>
              </a:extLst>
            </p:cNvPr>
            <p:cNvSpPr/>
            <p:nvPr/>
          </p:nvSpPr>
          <p:spPr>
            <a:xfrm>
              <a:off x="2729193" y="62817"/>
              <a:ext cx="1683006"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類股輪動策略</a:t>
              </a:r>
              <a:endPar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sp>
          <p:nvSpPr>
            <p:cNvPr id="13" name="矩形 12">
              <a:extLst>
                <a:ext uri="{FF2B5EF4-FFF2-40B4-BE49-F238E27FC236}">
                  <a16:creationId xmlns:a16="http://schemas.microsoft.com/office/drawing/2014/main" id="{784A9824-9A58-BBD3-971A-E6CDD2105B42}"/>
                </a:ext>
              </a:extLst>
            </p:cNvPr>
            <p:cNvSpPr/>
            <p:nvPr/>
          </p:nvSpPr>
          <p:spPr>
            <a:xfrm>
              <a:off x="4875642" y="62817"/>
              <a:ext cx="1343828"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擁擠交易</a:t>
              </a:r>
            </a:p>
          </p:txBody>
        </p:sp>
        <p:sp>
          <p:nvSpPr>
            <p:cNvPr id="14" name="矩形 13">
              <a:extLst>
                <a:ext uri="{FF2B5EF4-FFF2-40B4-BE49-F238E27FC236}">
                  <a16:creationId xmlns:a16="http://schemas.microsoft.com/office/drawing/2014/main" id="{841FB74A-3048-63B0-E5BD-2D5BA300FCCC}"/>
                </a:ext>
              </a:extLst>
            </p:cNvPr>
            <p:cNvSpPr/>
            <p:nvPr/>
          </p:nvSpPr>
          <p:spPr>
            <a:xfrm>
              <a:off x="6706214" y="57901"/>
              <a:ext cx="1343828"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主成份分析</a:t>
              </a:r>
            </a:p>
          </p:txBody>
        </p:sp>
      </p:grpSp>
      <p:sp>
        <p:nvSpPr>
          <p:cNvPr id="8" name="內容版面配置區 2">
            <a:extLst>
              <a:ext uri="{FF2B5EF4-FFF2-40B4-BE49-F238E27FC236}">
                <a16:creationId xmlns:a16="http://schemas.microsoft.com/office/drawing/2014/main" id="{C4E631E6-F03B-5266-55A7-40EFEEC7403D}"/>
              </a:ext>
            </a:extLst>
          </p:cNvPr>
          <p:cNvSpPr>
            <a:spLocks noGrp="1"/>
          </p:cNvSpPr>
          <p:nvPr>
            <p:ph idx="1"/>
          </p:nvPr>
        </p:nvSpPr>
        <p:spPr>
          <a:xfrm>
            <a:off x="418715" y="1542595"/>
            <a:ext cx="7917565" cy="5315405"/>
          </a:xfrm>
        </p:spPr>
        <p:txBody>
          <a:bodyPr>
            <a:normAutofit/>
          </a:bodyPr>
          <a:lstStyle/>
          <a:p>
            <a:pPr>
              <a:lnSpc>
                <a:spcPct val="150000"/>
              </a:lnSpc>
            </a:pPr>
            <a:r>
              <a:rPr lang="zh-TW" altLang="en-US" sz="2400" dirty="0">
                <a:latin typeface="微軟正黑體" panose="020B0604030504040204" pitchFamily="34" charset="-120"/>
                <a:ea typeface="微軟正黑體" panose="020B0604030504040204" pitchFamily="34" charset="-120"/>
              </a:rPr>
              <a:t>主成份分析</a:t>
            </a:r>
            <a:r>
              <a:rPr lang="en-US" altLang="zh-TW" sz="2400" dirty="0">
                <a:latin typeface="微軟正黑體" panose="020B0604030504040204" pitchFamily="34" charset="-120"/>
                <a:ea typeface="微軟正黑體" panose="020B0604030504040204" pitchFamily="34" charset="-120"/>
              </a:rPr>
              <a:t> ( Principal Component Analysis, </a:t>
            </a:r>
            <a:r>
              <a:rPr lang="zh-TW" altLang="en-US" sz="2400" dirty="0">
                <a:latin typeface="微軟正黑體" panose="020B0604030504040204" pitchFamily="34" charset="-120"/>
                <a:ea typeface="微軟正黑體" panose="020B0604030504040204" pitchFamily="34" charset="-120"/>
              </a:rPr>
              <a:t>簡稱</a:t>
            </a:r>
            <a:r>
              <a:rPr lang="en-US" altLang="zh-TW" sz="2400" dirty="0">
                <a:latin typeface="微軟正黑體" panose="020B0604030504040204" pitchFamily="34" charset="-120"/>
                <a:ea typeface="微軟正黑體" panose="020B0604030504040204" pitchFamily="34" charset="-120"/>
              </a:rPr>
              <a:t>PCA )</a:t>
            </a:r>
          </a:p>
          <a:p>
            <a:pPr lvl="1">
              <a:lnSpc>
                <a:spcPct val="150000"/>
              </a:lnSpc>
            </a:pPr>
            <a:r>
              <a:rPr lang="zh-TW" altLang="en-US" sz="2000" dirty="0">
                <a:effectLst/>
                <a:latin typeface="Microsoft JhengHei" panose="020B0604030504040204" pitchFamily="34" charset="-120"/>
                <a:ea typeface="Microsoft JhengHei" panose="020B0604030504040204" pitchFamily="34" charset="-120"/>
              </a:rPr>
              <a:t>提出對共變異數矩陣進行特徵分解，可得到數據之主成份</a:t>
            </a:r>
            <a:r>
              <a:rPr lang="en-US" altLang="zh-TW" sz="2000" dirty="0">
                <a:effectLst/>
                <a:latin typeface="Microsoft JhengHei" panose="020B0604030504040204" pitchFamily="34" charset="-120"/>
                <a:ea typeface="Microsoft JhengHei" panose="020B0604030504040204" pitchFamily="34" charset="-120"/>
              </a:rPr>
              <a:t>(</a:t>
            </a:r>
            <a:r>
              <a:rPr lang="zh-TW" altLang="en-US" sz="2000" dirty="0">
                <a:effectLst/>
                <a:latin typeface="Microsoft JhengHei" panose="020B0604030504040204" pitchFamily="34" charset="-120"/>
                <a:ea typeface="Microsoft JhengHei" panose="020B0604030504040204" pitchFamily="34" charset="-120"/>
              </a:rPr>
              <a:t>特徵向量</a:t>
            </a:r>
            <a:r>
              <a:rPr lang="en-US" altLang="zh-TW" sz="2000" dirty="0">
                <a:effectLst/>
                <a:latin typeface="Microsoft JhengHei" panose="020B0604030504040204" pitchFamily="34" charset="-120"/>
                <a:ea typeface="Microsoft JhengHei" panose="020B0604030504040204" pitchFamily="34" charset="-120"/>
              </a:rPr>
              <a:t>)</a:t>
            </a:r>
            <a:r>
              <a:rPr lang="zh-TW" altLang="en-US" sz="2000" dirty="0">
                <a:effectLst/>
                <a:latin typeface="Microsoft JhengHei" panose="020B0604030504040204" pitchFamily="34" charset="-120"/>
                <a:ea typeface="Microsoft JhengHei" panose="020B0604030504040204" pitchFamily="34" charset="-120"/>
              </a:rPr>
              <a:t>及權重</a:t>
            </a:r>
            <a:r>
              <a:rPr lang="en-US" altLang="zh-TW" sz="2000" dirty="0">
                <a:effectLst/>
                <a:latin typeface="Microsoft JhengHei" panose="020B0604030504040204" pitchFamily="34" charset="-120"/>
                <a:ea typeface="Microsoft JhengHei" panose="020B0604030504040204" pitchFamily="34" charset="-120"/>
              </a:rPr>
              <a:t>(</a:t>
            </a:r>
            <a:r>
              <a:rPr lang="zh-TW" altLang="en-US" sz="2000" dirty="0">
                <a:effectLst/>
                <a:latin typeface="Microsoft JhengHei" panose="020B0604030504040204" pitchFamily="34" charset="-120"/>
                <a:ea typeface="Microsoft JhengHei" panose="020B0604030504040204" pitchFamily="34" charset="-120"/>
              </a:rPr>
              <a:t>特徵值</a:t>
            </a:r>
            <a:r>
              <a:rPr lang="en-US" altLang="zh-TW" sz="2000" dirty="0">
                <a:effectLst/>
                <a:latin typeface="Microsoft JhengHei" panose="020B0604030504040204" pitchFamily="34" charset="-120"/>
                <a:ea typeface="Microsoft JhengHei" panose="020B0604030504040204" pitchFamily="34" charset="-120"/>
              </a:rPr>
              <a:t>)</a:t>
            </a:r>
            <a:r>
              <a:rPr lang="zh-TW" altLang="en-US" sz="2000" dirty="0">
                <a:effectLst/>
                <a:latin typeface="Microsoft JhengHei" panose="020B0604030504040204" pitchFamily="34" charset="-120"/>
                <a:ea typeface="Microsoft JhengHei" panose="020B0604030504040204" pitchFamily="34" charset="-120"/>
              </a:rPr>
              <a:t>，其結果可詮釋為對原數據中的變異數做出解釋：哪一個特徵向量上的數值對變異數的影響最大？因此，若將特徵值較低所對應之成分除去，便能達到降維之目的</a:t>
            </a:r>
            <a:r>
              <a:rPr lang="en-US" altLang="zh-TW" sz="2000" dirty="0">
                <a:effectLst/>
                <a:latin typeface="Microsoft JhengHei" panose="020B0604030504040204" pitchFamily="34" charset="-120"/>
                <a:ea typeface="Microsoft JhengHei"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Pearson, 1901</a:t>
            </a:r>
            <a:r>
              <a:rPr lang="zh-TW" altLang="en-US" sz="2000" dirty="0">
                <a:latin typeface="微軟正黑體" panose="020B0604030504040204" pitchFamily="34" charset="-120"/>
                <a:ea typeface="微軟正黑體" panose="020B0604030504040204" pitchFamily="34" charset="-120"/>
              </a:rPr>
              <a:t>；</a:t>
            </a:r>
            <a:r>
              <a:rPr lang="en" altLang="zh-TW" sz="2000" dirty="0" err="1">
                <a:latin typeface="微軟正黑體" panose="020B0604030504040204" pitchFamily="34" charset="-120"/>
                <a:ea typeface="微軟正黑體" panose="020B0604030504040204" pitchFamily="34" charset="-120"/>
              </a:rPr>
              <a:t>Hotelling</a:t>
            </a:r>
            <a:r>
              <a:rPr lang="en" altLang="zh-TW" sz="2000" dirty="0">
                <a:latin typeface="微軟正黑體" panose="020B0604030504040204" pitchFamily="34" charset="-120"/>
                <a:ea typeface="微軟正黑體" panose="020B0604030504040204" pitchFamily="34" charset="-120"/>
              </a:rPr>
              <a:t>, 1933)</a:t>
            </a:r>
            <a:r>
              <a:rPr lang="zh-TW" altLang="en-US" sz="2000" dirty="0">
                <a:latin typeface="微軟正黑體" panose="020B0604030504040204" pitchFamily="34" charset="-120"/>
                <a:ea typeface="微軟正黑體" panose="020B0604030504040204" pitchFamily="34" charset="-120"/>
              </a:rPr>
              <a:t>：</a:t>
            </a:r>
            <a:endParaRPr lang="en-US" altLang="zh-TW" sz="2000" dirty="0">
              <a:effectLst/>
              <a:latin typeface="Microsoft JhengHei" panose="020B0604030504040204" pitchFamily="34" charset="-120"/>
              <a:ea typeface="Microsoft JhengHei" panose="020B0604030504040204" pitchFamily="34" charset="-120"/>
            </a:endParaRPr>
          </a:p>
          <a:p>
            <a:pPr lvl="1">
              <a:lnSpc>
                <a:spcPct val="150000"/>
              </a:lnSpc>
            </a:pPr>
            <a:r>
              <a:rPr lang="zh-TW" altLang="en-US" sz="2200" dirty="0">
                <a:latin typeface="Microsoft JhengHei" panose="020B0604030504040204" pitchFamily="34" charset="-120"/>
                <a:ea typeface="Microsoft JhengHei" panose="020B0604030504040204" pitchFamily="34" charset="-120"/>
              </a:rPr>
              <a:t>市場中之資產之共變異數矩陣透過 </a:t>
            </a:r>
            <a:r>
              <a:rPr lang="en" altLang="zh-TW" sz="2200" dirty="0">
                <a:latin typeface="Microsoft JhengHei" panose="020B0604030504040204" pitchFamily="34" charset="-120"/>
                <a:ea typeface="Microsoft JhengHei" panose="020B0604030504040204" pitchFamily="34" charset="-120"/>
              </a:rPr>
              <a:t>PCA </a:t>
            </a:r>
            <a:r>
              <a:rPr lang="zh-TW" altLang="en-US" sz="2200" dirty="0">
                <a:latin typeface="Microsoft JhengHei" panose="020B0604030504040204" pitchFamily="34" charset="-120"/>
                <a:ea typeface="Microsoft JhengHei" panose="020B0604030504040204" pitchFamily="34" charset="-120"/>
              </a:rPr>
              <a:t>能夠去除對市場之波動影響力較小之資產，投資人便可以辨認出哪些資產在整個市場占主導地位，從而進行更有效之資產配置</a:t>
            </a:r>
          </a:p>
          <a:p>
            <a:pPr lvl="1">
              <a:lnSpc>
                <a:spcPct val="150000"/>
              </a:lnSpc>
            </a:pPr>
            <a:endParaRPr lang="zh-TW" altLang="en-US" sz="1800" dirty="0">
              <a:latin typeface="Microsoft JhengHei" panose="020B0604030504040204" pitchFamily="34" charset="-120"/>
              <a:ea typeface="Microsoft JhengHei" panose="020B0604030504040204" pitchFamily="34" charset="-120"/>
            </a:endParaRPr>
          </a:p>
          <a:p>
            <a:pPr lvl="2">
              <a:lnSpc>
                <a:spcPct val="150000"/>
              </a:lnSpc>
            </a:pPr>
            <a:endParaRPr lang="en-US" altLang="zh-TW" sz="1600" dirty="0">
              <a:latin typeface="微軟正黑體" panose="020B0604030504040204" pitchFamily="34" charset="-120"/>
              <a:ea typeface="微軟正黑體" panose="020B0604030504040204" pitchFamily="34" charset="-120"/>
            </a:endParaRPr>
          </a:p>
          <a:p>
            <a:pPr lvl="1">
              <a:lnSpc>
                <a:spcPct val="150000"/>
              </a:lnSpc>
            </a:pPr>
            <a:endParaRPr lang="en-US" altLang="zh-TW" sz="2000" dirty="0">
              <a:latin typeface="微軟正黑體" panose="020B0604030504040204" pitchFamily="34" charset="-120"/>
              <a:ea typeface="微軟正黑體" panose="020B0604030504040204" pitchFamily="34" charset="-120"/>
            </a:endParaRPr>
          </a:p>
          <a:p>
            <a:pPr lvl="1">
              <a:lnSpc>
                <a:spcPct val="150000"/>
              </a:lnSpc>
            </a:pPr>
            <a:endParaRPr lang="en-US" altLang="zh-TW" sz="2000" dirty="0">
              <a:latin typeface="微軟正黑體" panose="020B0604030504040204" pitchFamily="34" charset="-120"/>
              <a:ea typeface="微軟正黑體" panose="020B0604030504040204" pitchFamily="34" charset="-120"/>
            </a:endParaRPr>
          </a:p>
          <a:p>
            <a:pPr lvl="1">
              <a:lnSpc>
                <a:spcPct val="150000"/>
              </a:lnSpc>
            </a:pPr>
            <a:endParaRPr lang="zh-TW" altLang="en-US" sz="2000" dirty="0">
              <a:latin typeface="微軟正黑體" panose="020B0604030504040204" pitchFamily="34" charset="-120"/>
              <a:ea typeface="微軟正黑體" panose="020B0604030504040204" pitchFamily="34" charset="-120"/>
            </a:endParaRPr>
          </a:p>
          <a:p>
            <a:pPr lvl="1">
              <a:lnSpc>
                <a:spcPct val="150000"/>
              </a:lnSpc>
            </a:pPr>
            <a:endParaRPr lang="zh-TW" altLang="en-US" sz="2000" dirty="0">
              <a:latin typeface="微軟正黑體" panose="020B0604030504040204" pitchFamily="34" charset="-120"/>
              <a:ea typeface="微軟正黑體" panose="020B0604030504040204" pitchFamily="34" charset="-120"/>
            </a:endParaRPr>
          </a:p>
          <a:p>
            <a:pPr lvl="2">
              <a:lnSpc>
                <a:spcPct val="150000"/>
              </a:lnSpc>
            </a:pPr>
            <a:endParaRPr lang="zh-TW" altLang="en-US" sz="1600" dirty="0">
              <a:latin typeface="微軟正黑體" panose="020B0604030504040204" pitchFamily="34" charset="-120"/>
              <a:ea typeface="微軟正黑體" panose="020B0604030504040204" pitchFamily="34" charset="-120"/>
            </a:endParaRPr>
          </a:p>
          <a:p>
            <a:pPr lvl="2">
              <a:lnSpc>
                <a:spcPct val="150000"/>
              </a:lnSpc>
            </a:pPr>
            <a:endParaRPr lang="en-US" altLang="zh-TW" sz="1600" dirty="0">
              <a:latin typeface="微軟正黑體" panose="020B0604030504040204" pitchFamily="34" charset="-120"/>
              <a:ea typeface="微軟正黑體" panose="020B0604030504040204" pitchFamily="34" charset="-120"/>
            </a:endParaRPr>
          </a:p>
          <a:p>
            <a:pPr lvl="2">
              <a:lnSpc>
                <a:spcPct val="150000"/>
              </a:lnSpc>
            </a:pPr>
            <a:endParaRPr lang="en-US" altLang="zh-TW" sz="1600" dirty="0">
              <a:latin typeface="微軟正黑體" panose="020B0604030504040204" pitchFamily="34" charset="-120"/>
              <a:ea typeface="微軟正黑體" panose="020B0604030504040204" pitchFamily="34" charset="-120"/>
            </a:endParaRPr>
          </a:p>
          <a:p>
            <a:pPr lvl="2">
              <a:lnSpc>
                <a:spcPct val="150000"/>
              </a:lnSpc>
            </a:pPr>
            <a:endParaRPr lang="en-US" altLang="zh-TW" sz="1600" dirty="0">
              <a:latin typeface="微軟正黑體" panose="020B0604030504040204" pitchFamily="34" charset="-120"/>
              <a:ea typeface="微軟正黑體" panose="020B0604030504040204" pitchFamily="34" charset="-120"/>
            </a:endParaRPr>
          </a:p>
          <a:p>
            <a:pPr lvl="1">
              <a:lnSpc>
                <a:spcPct val="150000"/>
              </a:lnSpc>
            </a:pPr>
            <a:endParaRPr lang="en-US" altLang="zh-TW" sz="2000" dirty="0">
              <a:latin typeface="微軟正黑體" panose="020B0604030504040204" pitchFamily="34" charset="-120"/>
              <a:ea typeface="微軟正黑體" panose="020B0604030504040204" pitchFamily="34" charset="-120"/>
            </a:endParaRPr>
          </a:p>
          <a:p>
            <a:pPr lvl="1">
              <a:lnSpc>
                <a:spcPct val="150000"/>
              </a:lnSpc>
            </a:pPr>
            <a:endParaRPr lang="en-US" altLang="zh-TW" sz="2000" dirty="0">
              <a:latin typeface="微軟正黑體" panose="020B0604030504040204" pitchFamily="34" charset="-120"/>
              <a:ea typeface="微軟正黑體" panose="020B0604030504040204" pitchFamily="34" charset="-120"/>
            </a:endParaRPr>
          </a:p>
          <a:p>
            <a:pPr lvl="1">
              <a:lnSpc>
                <a:spcPct val="150000"/>
              </a:lnSpc>
            </a:pPr>
            <a:endParaRPr lang="zh-TW" altLang="en-US" sz="2000" dirty="0">
              <a:latin typeface="微軟正黑體" panose="020B0604030504040204" pitchFamily="34" charset="-120"/>
              <a:ea typeface="微軟正黑體" panose="020B0604030504040204" pitchFamily="34" charset="-120"/>
            </a:endParaRPr>
          </a:p>
          <a:p>
            <a:pPr lvl="1">
              <a:lnSpc>
                <a:spcPct val="150000"/>
              </a:lnSpc>
            </a:pPr>
            <a:endParaRPr lang="zh-TW" altLang="en-US" sz="2000" dirty="0">
              <a:latin typeface="微軟正黑體" panose="020B0604030504040204" pitchFamily="34" charset="-120"/>
              <a:ea typeface="微軟正黑體" panose="020B0604030504040204" pitchFamily="34" charset="-120"/>
            </a:endParaRPr>
          </a:p>
          <a:p>
            <a:pPr lvl="2">
              <a:lnSpc>
                <a:spcPct val="150000"/>
              </a:lnSpc>
            </a:pPr>
            <a:endParaRPr lang="en" altLang="zh-TW" sz="1600" dirty="0">
              <a:latin typeface="微軟正黑體" panose="020B0604030504040204" pitchFamily="34" charset="-120"/>
              <a:ea typeface="微軟正黑體" panose="020B0604030504040204" pitchFamily="34" charset="-120"/>
            </a:endParaRPr>
          </a:p>
          <a:p>
            <a:pPr lvl="1">
              <a:lnSpc>
                <a:spcPct val="150000"/>
              </a:lnSpc>
            </a:pPr>
            <a:endParaRPr lang="en-US" altLang="zh-TW" sz="2000" dirty="0">
              <a:latin typeface="微軟正黑體" panose="020B0604030504040204" pitchFamily="34" charset="-120"/>
              <a:ea typeface="微軟正黑體" panose="020B0604030504040204" pitchFamily="34" charset="-120"/>
            </a:endParaRPr>
          </a:p>
          <a:p>
            <a:pPr lvl="2">
              <a:lnSpc>
                <a:spcPct val="150000"/>
              </a:lnSpc>
            </a:pPr>
            <a:endParaRPr lang="en-US" altLang="zh-TW" sz="1600" dirty="0">
              <a:latin typeface="微軟正黑體" panose="020B0604030504040204" pitchFamily="34" charset="-120"/>
              <a:ea typeface="微軟正黑體" panose="020B0604030504040204" pitchFamily="34" charset="-120"/>
            </a:endParaRPr>
          </a:p>
          <a:p>
            <a:pPr lvl="1">
              <a:lnSpc>
                <a:spcPct val="150000"/>
              </a:lnSpc>
            </a:pPr>
            <a:endParaRPr lang="en-US" altLang="zh-TW" sz="2000" dirty="0">
              <a:latin typeface="微軟正黑體" panose="020B0604030504040204" pitchFamily="34" charset="-120"/>
              <a:ea typeface="微軟正黑體" panose="020B0604030504040204" pitchFamily="34" charset="-120"/>
            </a:endParaRPr>
          </a:p>
          <a:p>
            <a:pPr lvl="1">
              <a:lnSpc>
                <a:spcPct val="150000"/>
              </a:lnSpc>
            </a:pPr>
            <a:endParaRPr lang="en-US" altLang="zh-TW" sz="2000" dirty="0">
              <a:latin typeface="微軟正黑體" panose="020B0604030504040204" pitchFamily="34" charset="-120"/>
              <a:ea typeface="微軟正黑體" panose="020B0604030504040204" pitchFamily="34" charset="-120"/>
            </a:endParaRPr>
          </a:p>
          <a:p>
            <a:pPr lvl="1">
              <a:lnSpc>
                <a:spcPct val="150000"/>
              </a:lnSpc>
            </a:pPr>
            <a:endParaRPr lang="en-US" altLang="zh-TW" sz="18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D14B2643-EBCE-391C-BFCF-3E5640AFEB4D}"/>
              </a:ext>
            </a:extLst>
          </p:cNvPr>
          <p:cNvSpPr>
            <a:spLocks noGrp="1"/>
          </p:cNvSpPr>
          <p:nvPr>
            <p:ph type="sldNum" sz="quarter" idx="12"/>
          </p:nvPr>
        </p:nvSpPr>
        <p:spPr/>
        <p:txBody>
          <a:bodyPr/>
          <a:lstStyle/>
          <a:p>
            <a:fld id="{30A4F673-566E-4994-9325-4509F8D5850D}" type="slidenum">
              <a:rPr lang="zh-TW" altLang="en-US" smtClean="0"/>
              <a:t>13</a:t>
            </a:fld>
            <a:endParaRPr lang="zh-TW" altLang="en-US"/>
          </a:p>
        </p:txBody>
      </p:sp>
    </p:spTree>
    <p:extLst>
      <p:ext uri="{BB962C8B-B14F-4D97-AF65-F5344CB8AC3E}">
        <p14:creationId xmlns:p14="http://schemas.microsoft.com/office/powerpoint/2010/main" val="669767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017431" y="496450"/>
            <a:ext cx="1670574" cy="1085382"/>
          </a:xfrm>
        </p:spPr>
        <p:txBody>
          <a:bodyPr/>
          <a:lstStyle/>
          <a:p>
            <a:r>
              <a:rPr lang="zh-TW" altLang="en-US" b="1" dirty="0">
                <a:latin typeface="微軟正黑體" panose="020B0604030504040204" pitchFamily="34" charset="-120"/>
                <a:ea typeface="微軟正黑體" panose="020B0604030504040204" pitchFamily="34" charset="-120"/>
              </a:rPr>
              <a:t>目錄</a:t>
            </a:r>
          </a:p>
        </p:txBody>
      </p:sp>
      <p:sp>
        <p:nvSpPr>
          <p:cNvPr id="3" name="內容版面配置區 2"/>
          <p:cNvSpPr>
            <a:spLocks noGrp="1"/>
          </p:cNvSpPr>
          <p:nvPr>
            <p:ph idx="1"/>
          </p:nvPr>
        </p:nvSpPr>
        <p:spPr>
          <a:xfrm>
            <a:off x="1017431" y="1825624"/>
            <a:ext cx="7160656" cy="4691085"/>
          </a:xfrm>
        </p:spPr>
        <p:txBody>
          <a:bodyPr/>
          <a:lstStyle/>
          <a:p>
            <a:pPr>
              <a:lnSpc>
                <a:spcPct val="150000"/>
              </a:lnSpc>
            </a:pPr>
            <a:r>
              <a:rPr lang="zh-TW" altLang="en-US" dirty="0">
                <a:solidFill>
                  <a:schemeClr val="bg1">
                    <a:lumMod val="75000"/>
                  </a:schemeClr>
                </a:solidFill>
                <a:latin typeface="微軟正黑體" panose="020B0604030504040204" pitchFamily="34" charset="-120"/>
                <a:ea typeface="微軟正黑體" panose="020B0604030504040204" pitchFamily="34" charset="-120"/>
              </a:rPr>
              <a:t>研究動機</a:t>
            </a:r>
          </a:p>
          <a:p>
            <a:pPr>
              <a:lnSpc>
                <a:spcPct val="150000"/>
              </a:lnSpc>
            </a:pPr>
            <a:r>
              <a:rPr lang="zh-TW" altLang="en-US" dirty="0">
                <a:solidFill>
                  <a:schemeClr val="bg1">
                    <a:lumMod val="75000"/>
                  </a:schemeClr>
                </a:solidFill>
                <a:latin typeface="微軟正黑體" panose="020B0604030504040204" pitchFamily="34" charset="-120"/>
                <a:ea typeface="微軟正黑體" panose="020B0604030504040204" pitchFamily="34" charset="-120"/>
              </a:rPr>
              <a:t>文獻回顧</a:t>
            </a:r>
            <a:endParaRPr lang="en-US" altLang="zh-TW" dirty="0">
              <a:solidFill>
                <a:schemeClr val="bg1">
                  <a:lumMod val="75000"/>
                </a:schemeClr>
              </a:solidFill>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研究方法</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zh-TW" altLang="en-US" dirty="0">
                <a:solidFill>
                  <a:schemeClr val="bg1">
                    <a:lumMod val="75000"/>
                  </a:schemeClr>
                </a:solidFill>
                <a:latin typeface="微軟正黑體" panose="020B0604030504040204" pitchFamily="34" charset="-120"/>
                <a:ea typeface="微軟正黑體" panose="020B0604030504040204" pitchFamily="34" charset="-120"/>
              </a:rPr>
              <a:t>實證結果</a:t>
            </a:r>
            <a:endParaRPr lang="en-US" altLang="zh-TW" dirty="0">
              <a:solidFill>
                <a:schemeClr val="bg1">
                  <a:lumMod val="75000"/>
                </a:schemeClr>
              </a:solidFill>
              <a:latin typeface="微軟正黑體" panose="020B0604030504040204" pitchFamily="34" charset="-120"/>
              <a:ea typeface="微軟正黑體" panose="020B0604030504040204" pitchFamily="34" charset="-120"/>
            </a:endParaRPr>
          </a:p>
          <a:p>
            <a:pPr>
              <a:lnSpc>
                <a:spcPct val="150000"/>
              </a:lnSpc>
            </a:pPr>
            <a:r>
              <a:rPr lang="zh-TW" altLang="en-US" dirty="0">
                <a:solidFill>
                  <a:schemeClr val="bg1">
                    <a:lumMod val="75000"/>
                  </a:schemeClr>
                </a:solidFill>
                <a:latin typeface="微軟正黑體" panose="020B0604030504040204" pitchFamily="34" charset="-120"/>
                <a:ea typeface="微軟正黑體" panose="020B0604030504040204" pitchFamily="34" charset="-120"/>
              </a:rPr>
              <a:t>結論</a:t>
            </a:r>
          </a:p>
          <a:p>
            <a:pPr>
              <a:lnSpc>
                <a:spcPct val="150000"/>
              </a:lnSpc>
            </a:pPr>
            <a:endParaRPr lang="en-US" altLang="zh-TW" dirty="0">
              <a:solidFill>
                <a:schemeClr val="bg1">
                  <a:lumMod val="75000"/>
                </a:schemeClr>
              </a:solidFill>
              <a:latin typeface="微軟正黑體" panose="020B0604030504040204" pitchFamily="34" charset="-120"/>
              <a:ea typeface="微軟正黑體" panose="020B0604030504040204" pitchFamily="34" charset="-120"/>
            </a:endParaRPr>
          </a:p>
          <a:p>
            <a:pPr>
              <a:lnSpc>
                <a:spcPct val="150000"/>
              </a:lnSpc>
            </a:pP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930A7D7D-1579-3368-843C-FC37646F2153}"/>
              </a:ext>
            </a:extLst>
          </p:cNvPr>
          <p:cNvSpPr>
            <a:spLocks noGrp="1"/>
          </p:cNvSpPr>
          <p:nvPr>
            <p:ph type="sldNum" sz="quarter" idx="12"/>
          </p:nvPr>
        </p:nvSpPr>
        <p:spPr/>
        <p:txBody>
          <a:bodyPr/>
          <a:lstStyle/>
          <a:p>
            <a:fld id="{30A4F673-566E-4994-9325-4509F8D5850D}" type="slidenum">
              <a:rPr lang="zh-TW" altLang="en-US" smtClean="0"/>
              <a:t>14</a:t>
            </a:fld>
            <a:endParaRPr lang="zh-TW" altLang="en-US"/>
          </a:p>
        </p:txBody>
      </p:sp>
    </p:spTree>
    <p:extLst>
      <p:ext uri="{BB962C8B-B14F-4D97-AF65-F5344CB8AC3E}">
        <p14:creationId xmlns:p14="http://schemas.microsoft.com/office/powerpoint/2010/main" val="826059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418715" y="341291"/>
            <a:ext cx="3032055" cy="1085382"/>
          </a:xfrm>
        </p:spPr>
        <p:txBody>
          <a:bodyPr>
            <a:normAutofit/>
          </a:bodyPr>
          <a:lstStyle/>
          <a:p>
            <a:r>
              <a:rPr lang="zh-TW" altLang="en-US" b="1" dirty="0">
                <a:latin typeface="微軟正黑體" panose="020B0604030504040204" pitchFamily="34" charset="-120"/>
                <a:ea typeface="微軟正黑體" panose="020B0604030504040204" pitchFamily="34" charset="-120"/>
              </a:rPr>
              <a:t>研究方法</a:t>
            </a:r>
          </a:p>
        </p:txBody>
      </p:sp>
      <p:sp>
        <p:nvSpPr>
          <p:cNvPr id="4" name="圓角矩形 3">
            <a:extLst>
              <a:ext uri="{FF2B5EF4-FFF2-40B4-BE49-F238E27FC236}">
                <a16:creationId xmlns:a16="http://schemas.microsoft.com/office/drawing/2014/main" id="{45C77058-88E2-16A4-93C4-E2AE458D4249}"/>
              </a:ext>
            </a:extLst>
          </p:cNvPr>
          <p:cNvSpPr/>
          <p:nvPr/>
        </p:nvSpPr>
        <p:spPr>
          <a:xfrm>
            <a:off x="1143218" y="1618342"/>
            <a:ext cx="2531316" cy="15566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cs typeface="+mn-cs"/>
              </a:rPr>
              <a:t>資產中心度</a:t>
            </a:r>
            <a:endParaRPr kumimoji="0" lang="en-US" altLang="zh-TW" sz="2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cs typeface="+mn-cs"/>
            </a:endParaRPr>
          </a:p>
        </p:txBody>
      </p:sp>
      <p:sp>
        <p:nvSpPr>
          <p:cNvPr id="5" name="圓角矩形 4">
            <a:extLst>
              <a:ext uri="{FF2B5EF4-FFF2-40B4-BE49-F238E27FC236}">
                <a16:creationId xmlns:a16="http://schemas.microsoft.com/office/drawing/2014/main" id="{0C258D05-4687-375B-5B1D-E459C86F8D58}"/>
              </a:ext>
            </a:extLst>
          </p:cNvPr>
          <p:cNvSpPr/>
          <p:nvPr/>
        </p:nvSpPr>
        <p:spPr>
          <a:xfrm>
            <a:off x="1143218" y="3686629"/>
            <a:ext cx="2531316" cy="15566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cs typeface="+mn-cs"/>
              </a:rPr>
              <a:t>資產相對價值</a:t>
            </a:r>
            <a:endParaRPr kumimoji="0" lang="en-US" altLang="zh-TW" sz="2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cs typeface="+mn-cs"/>
            </a:endParaRPr>
          </a:p>
        </p:txBody>
      </p:sp>
      <p:sp>
        <p:nvSpPr>
          <p:cNvPr id="6" name="圓角矩形 5">
            <a:extLst>
              <a:ext uri="{FF2B5EF4-FFF2-40B4-BE49-F238E27FC236}">
                <a16:creationId xmlns:a16="http://schemas.microsoft.com/office/drawing/2014/main" id="{989CD452-4B84-B4E2-5A02-BFF04BC9E7DE}"/>
              </a:ext>
            </a:extLst>
          </p:cNvPr>
          <p:cNvSpPr/>
          <p:nvPr/>
        </p:nvSpPr>
        <p:spPr>
          <a:xfrm>
            <a:off x="5469466" y="2650671"/>
            <a:ext cx="2531316" cy="15566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cs typeface="+mn-cs"/>
              </a:rPr>
              <a:t>各條件結果</a:t>
            </a:r>
            <a:endParaRPr kumimoji="0" lang="en-US" altLang="zh-TW" sz="2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cs typeface="+mn-cs"/>
            </a:endParaRPr>
          </a:p>
        </p:txBody>
      </p:sp>
      <p:sp>
        <p:nvSpPr>
          <p:cNvPr id="7" name="右大括弧 6">
            <a:extLst>
              <a:ext uri="{FF2B5EF4-FFF2-40B4-BE49-F238E27FC236}">
                <a16:creationId xmlns:a16="http://schemas.microsoft.com/office/drawing/2014/main" id="{45786301-F0C7-A20A-0429-8FFEB1A61DCC}"/>
              </a:ext>
            </a:extLst>
          </p:cNvPr>
          <p:cNvSpPr/>
          <p:nvPr/>
        </p:nvSpPr>
        <p:spPr>
          <a:xfrm>
            <a:off x="4038654" y="1834242"/>
            <a:ext cx="998958" cy="3189515"/>
          </a:xfrm>
          <a:prstGeom prst="rightBrace">
            <a:avLst>
              <a:gd name="adj1" fmla="val 51210"/>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投影片編號版面配置區 2">
            <a:extLst>
              <a:ext uri="{FF2B5EF4-FFF2-40B4-BE49-F238E27FC236}">
                <a16:creationId xmlns:a16="http://schemas.microsoft.com/office/drawing/2014/main" id="{6EA7CB33-EDBE-5A65-0F9D-E1B14A059C13}"/>
              </a:ext>
            </a:extLst>
          </p:cNvPr>
          <p:cNvSpPr>
            <a:spLocks noGrp="1"/>
          </p:cNvSpPr>
          <p:nvPr>
            <p:ph type="sldNum" sz="quarter" idx="12"/>
          </p:nvPr>
        </p:nvSpPr>
        <p:spPr/>
        <p:txBody>
          <a:bodyPr/>
          <a:lstStyle/>
          <a:p>
            <a:fld id="{30A4F673-566E-4994-9325-4509F8D5850D}" type="slidenum">
              <a:rPr lang="zh-TW" altLang="en-US" smtClean="0"/>
              <a:t>15</a:t>
            </a:fld>
            <a:endParaRPr lang="zh-TW" altLang="en-US"/>
          </a:p>
        </p:txBody>
      </p:sp>
    </p:spTree>
    <p:extLst>
      <p:ext uri="{BB962C8B-B14F-4D97-AF65-F5344CB8AC3E}">
        <p14:creationId xmlns:p14="http://schemas.microsoft.com/office/powerpoint/2010/main" val="1214003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
        <p:cNvGrpSpPr/>
        <p:nvPr/>
      </p:nvGrpSpPr>
      <p:grpSpPr>
        <a:xfrm>
          <a:off x="0" y="0"/>
          <a:ext cx="0" cy="0"/>
          <a:chOff x="0" y="0"/>
          <a:chExt cx="0" cy="0"/>
        </a:xfrm>
      </p:grpSpPr>
      <p:pic>
        <p:nvPicPr>
          <p:cNvPr id="34" name="圖片 33">
            <a:extLst>
              <a:ext uri="{FF2B5EF4-FFF2-40B4-BE49-F238E27FC236}">
                <a16:creationId xmlns:a16="http://schemas.microsoft.com/office/drawing/2014/main" id="{8B73B178-D82C-7AFB-2337-38997682BB47}"/>
              </a:ext>
            </a:extLst>
          </p:cNvPr>
          <p:cNvPicPr>
            <a:picLocks noChangeAspect="1"/>
          </p:cNvPicPr>
          <p:nvPr/>
        </p:nvPicPr>
        <p:blipFill>
          <a:blip r:embed="rId4"/>
          <a:stretch>
            <a:fillRect/>
          </a:stretch>
        </p:blipFill>
        <p:spPr>
          <a:xfrm>
            <a:off x="-58874" y="5735320"/>
            <a:ext cx="3346357" cy="1952042"/>
          </a:xfrm>
          <a:prstGeom prst="rect">
            <a:avLst/>
          </a:prstGeom>
        </p:spPr>
      </p:pic>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403078" y="1759909"/>
                <a:ext cx="8262739" cy="7044267"/>
              </a:xfrm>
            </p:spPr>
            <p:txBody>
              <a:bodyPr>
                <a:norm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將臺灣之上市櫃公司根據產業分類</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zh-TW" altLang="en-US" sz="1600" dirty="0">
                    <a:latin typeface="微軟正黑體" panose="020B0604030504040204" pitchFamily="34" charset="-120"/>
                    <a:ea typeface="微軟正黑體" panose="020B0604030504040204" pitchFamily="34" charset="-120"/>
                  </a:rPr>
                  <a:t>證交所公告之產業類別共計</a:t>
                </a:r>
                <a:r>
                  <a:rPr lang="en-US" altLang="zh-TW" sz="1600" dirty="0">
                    <a:latin typeface="微軟正黑體" panose="020B0604030504040204" pitchFamily="34" charset="-120"/>
                    <a:ea typeface="微軟正黑體" panose="020B0604030504040204" pitchFamily="34" charset="-120"/>
                  </a:rPr>
                  <a:t>35</a:t>
                </a:r>
                <a:r>
                  <a:rPr lang="zh-TW" altLang="en-US" sz="1600" dirty="0">
                    <a:latin typeface="微軟正黑體" panose="020B0604030504040204" pitchFamily="34" charset="-120"/>
                    <a:ea typeface="微軟正黑體" panose="020B0604030504040204" pitchFamily="34" charset="-120"/>
                  </a:rPr>
                  <a:t>類</a:t>
                </a:r>
                <a:endParaRPr lang="en-US" altLang="zh-TW" sz="16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同產業之個股報酬等權重相加作為該產業之產業報酬率</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加入半衰期為半年交易日約 </a:t>
                </a:r>
                <a:r>
                  <a:rPr lang="en-US" altLang="zh-TW" sz="2000" dirty="0">
                    <a:latin typeface="微軟正黑體" panose="020B0604030504040204" pitchFamily="34" charset="-120"/>
                    <a:ea typeface="微軟正黑體" panose="020B0604030504040204" pitchFamily="34" charset="-120"/>
                  </a:rPr>
                  <a:t>125 </a:t>
                </a:r>
                <a:r>
                  <a:rPr lang="zh-TW" altLang="en-US" sz="2000" dirty="0">
                    <a:latin typeface="微軟正黑體" panose="020B0604030504040204" pitchFamily="34" charset="-120"/>
                    <a:ea typeface="微軟正黑體" panose="020B0604030504040204" pitchFamily="34" charset="-120"/>
                  </a:rPr>
                  <a:t>日，對各產業之產業報酬率進行調整</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14:m>
                  <m:oMath xmlns:m="http://schemas.openxmlformats.org/officeDocument/2006/math">
                    <m:sSubSup>
                      <m:sSubSupPr>
                        <m:ctrlPr>
                          <a:rPr lang="en-US" altLang="zh-TW" sz="2000" i="1" smtClean="0">
                            <a:latin typeface="Cambria Math" panose="02040503050406030204" pitchFamily="18" charset="0"/>
                            <a:ea typeface="微軟正黑體" panose="020B0604030504040204" pitchFamily="34" charset="-120"/>
                          </a:rPr>
                        </m:ctrlPr>
                      </m:sSubSupPr>
                      <m:e>
                        <m:r>
                          <a:rPr lang="en-US" altLang="zh-TW" sz="2000" b="0" i="1" smtClean="0">
                            <a:latin typeface="Cambria Math" panose="02040503050406030204" pitchFamily="18" charset="0"/>
                            <a:ea typeface="微軟正黑體" panose="020B0604030504040204" pitchFamily="34" charset="-120"/>
                          </a:rPr>
                          <m:t>𝑟</m:t>
                        </m:r>
                      </m:e>
                      <m:sub>
                        <m:r>
                          <a:rPr lang="en-US" altLang="zh-TW" sz="2000" b="0" i="1" smtClean="0">
                            <a:latin typeface="Cambria Math" panose="02040503050406030204" pitchFamily="18" charset="0"/>
                            <a:ea typeface="微軟正黑體" panose="020B0604030504040204" pitchFamily="34" charset="-120"/>
                          </a:rPr>
                          <m:t>(</m:t>
                        </m:r>
                        <m:r>
                          <a:rPr lang="en-US" altLang="zh-TW" sz="2000" b="0" i="1" smtClean="0">
                            <a:latin typeface="Cambria Math" panose="02040503050406030204" pitchFamily="18" charset="0"/>
                            <a:ea typeface="微軟正黑體" panose="020B0604030504040204" pitchFamily="34" charset="-120"/>
                          </a:rPr>
                          <m:t>𝑖</m:t>
                        </m:r>
                        <m:r>
                          <a:rPr lang="en-US" altLang="zh-TW" sz="2000" b="0" i="1" smtClean="0">
                            <a:latin typeface="Cambria Math" panose="02040503050406030204" pitchFamily="18" charset="0"/>
                            <a:ea typeface="微軟正黑體" panose="020B0604030504040204" pitchFamily="34" charset="-120"/>
                          </a:rPr>
                          <m:t>,</m:t>
                        </m:r>
                        <m:r>
                          <a:rPr lang="en-US" altLang="zh-TW" sz="2000" b="0" i="1" smtClean="0">
                            <a:latin typeface="Cambria Math" panose="02040503050406030204" pitchFamily="18" charset="0"/>
                            <a:ea typeface="微軟正黑體" panose="020B0604030504040204" pitchFamily="34" charset="-120"/>
                          </a:rPr>
                          <m:t>𝑇</m:t>
                        </m:r>
                        <m:r>
                          <a:rPr lang="en-US" altLang="zh-TW" sz="2000" b="0" i="1" smtClean="0">
                            <a:latin typeface="Cambria Math" panose="02040503050406030204" pitchFamily="18" charset="0"/>
                            <a:ea typeface="微軟正黑體" panose="020B0604030504040204" pitchFamily="34" charset="-120"/>
                          </a:rPr>
                          <m:t>)</m:t>
                        </m:r>
                      </m:sub>
                      <m:sup>
                        <m:r>
                          <a:rPr lang="en-US" altLang="zh-TW" sz="2000" b="0" i="1" smtClean="0">
                            <a:latin typeface="Cambria Math" panose="02040503050406030204" pitchFamily="18" charset="0"/>
                            <a:ea typeface="微軟正黑體" panose="020B0604030504040204" pitchFamily="34" charset="-120"/>
                          </a:rPr>
                          <m:t>′</m:t>
                        </m:r>
                      </m:sup>
                    </m:sSubSup>
                    <m:r>
                      <a:rPr lang="en-US" altLang="zh-TW" sz="2000" b="0" i="1" smtClean="0">
                        <a:latin typeface="Cambria Math" panose="02040503050406030204" pitchFamily="18" charset="0"/>
                        <a:ea typeface="微軟正黑體" panose="020B0604030504040204" pitchFamily="34" charset="-120"/>
                      </a:rPr>
                      <m:t>=</m:t>
                    </m:r>
                    <m:nary>
                      <m:naryPr>
                        <m:chr m:val="∑"/>
                        <m:ctrlPr>
                          <a:rPr lang="en-US" altLang="zh-TW" sz="2000" b="0" i="1" smtClean="0">
                            <a:latin typeface="Cambria Math" panose="02040503050406030204" pitchFamily="18" charset="0"/>
                            <a:ea typeface="微軟正黑體" panose="020B0604030504040204" pitchFamily="34" charset="-120"/>
                          </a:rPr>
                        </m:ctrlPr>
                      </m:naryPr>
                      <m:sub>
                        <m:r>
                          <m:rPr>
                            <m:brk m:alnAt="23"/>
                          </m:rPr>
                          <a:rPr lang="en-US" altLang="zh-TW" sz="2000" b="0" i="1" smtClean="0">
                            <a:latin typeface="Cambria Math" panose="02040503050406030204" pitchFamily="18" charset="0"/>
                            <a:ea typeface="微軟正黑體" panose="020B0604030504040204" pitchFamily="34" charset="-120"/>
                          </a:rPr>
                          <m:t>𝑡</m:t>
                        </m:r>
                        <m:r>
                          <a:rPr lang="en-US" altLang="zh-TW" sz="2000" b="0" i="1" smtClean="0">
                            <a:latin typeface="Cambria Math" panose="02040503050406030204" pitchFamily="18" charset="0"/>
                            <a:ea typeface="微軟正黑體" panose="020B0604030504040204" pitchFamily="34" charset="-120"/>
                          </a:rPr>
                          <m:t>=</m:t>
                        </m:r>
                        <m:r>
                          <a:rPr lang="en-US" altLang="zh-TW" sz="2000" b="0" i="1" smtClean="0">
                            <a:latin typeface="Cambria Math" panose="02040503050406030204" pitchFamily="18" charset="0"/>
                            <a:ea typeface="微軟正黑體" panose="020B0604030504040204" pitchFamily="34" charset="-120"/>
                          </a:rPr>
                          <m:t>𝑇</m:t>
                        </m:r>
                        <m:r>
                          <a:rPr lang="en-US" altLang="zh-TW" sz="2000" b="0" i="1" smtClean="0">
                            <a:latin typeface="Cambria Math" panose="02040503050406030204" pitchFamily="18" charset="0"/>
                            <a:ea typeface="微軟正黑體" panose="020B0604030504040204" pitchFamily="34" charset="-120"/>
                          </a:rPr>
                          <m:t>−</m:t>
                        </m:r>
                        <m:r>
                          <a:rPr lang="en-US" altLang="zh-TW" sz="2000" b="0" i="1" smtClean="0">
                            <a:latin typeface="Cambria Math" panose="02040503050406030204" pitchFamily="18" charset="0"/>
                            <a:ea typeface="微軟正黑體" panose="020B0604030504040204" pitchFamily="34" charset="-120"/>
                          </a:rPr>
                          <m:t>𝜆</m:t>
                        </m:r>
                      </m:sub>
                      <m:sup>
                        <m:r>
                          <a:rPr lang="en-US" altLang="zh-TW" sz="2000" b="0" i="1" smtClean="0">
                            <a:latin typeface="Cambria Math" panose="02040503050406030204" pitchFamily="18" charset="0"/>
                            <a:ea typeface="微軟正黑體" panose="020B0604030504040204" pitchFamily="34" charset="-120"/>
                          </a:rPr>
                          <m:t>𝑇</m:t>
                        </m:r>
                      </m:sup>
                      <m:e>
                        <m:sSub>
                          <m:sSubPr>
                            <m:ctrlPr>
                              <a:rPr lang="en-US" altLang="zh-TW" sz="2000" b="0" i="1" smtClean="0">
                                <a:latin typeface="Cambria Math" panose="02040503050406030204" pitchFamily="18" charset="0"/>
                                <a:ea typeface="微軟正黑體" panose="020B0604030504040204" pitchFamily="34" charset="-120"/>
                              </a:rPr>
                            </m:ctrlPr>
                          </m:sSubPr>
                          <m:e>
                            <m:r>
                              <a:rPr lang="en-US" altLang="zh-TW" sz="2000" b="0" i="1" smtClean="0">
                                <a:latin typeface="Cambria Math" panose="02040503050406030204" pitchFamily="18" charset="0"/>
                                <a:ea typeface="微軟正黑體" panose="020B0604030504040204" pitchFamily="34" charset="-120"/>
                              </a:rPr>
                              <m:t>𝑟</m:t>
                            </m:r>
                          </m:e>
                          <m:sub>
                            <m:d>
                              <m:dPr>
                                <m:ctrlPr>
                                  <a:rPr lang="en-US" altLang="zh-TW" sz="2000" b="0" i="1" smtClean="0">
                                    <a:latin typeface="Cambria Math" panose="02040503050406030204" pitchFamily="18" charset="0"/>
                                    <a:ea typeface="微軟正黑體" panose="020B0604030504040204" pitchFamily="34" charset="-120"/>
                                  </a:rPr>
                                </m:ctrlPr>
                              </m:dPr>
                              <m:e>
                                <m:r>
                                  <a:rPr lang="en-US" altLang="zh-TW" sz="2000" b="0" i="1" smtClean="0">
                                    <a:latin typeface="Cambria Math" panose="02040503050406030204" pitchFamily="18" charset="0"/>
                                    <a:ea typeface="微軟正黑體" panose="020B0604030504040204" pitchFamily="34" charset="-120"/>
                                  </a:rPr>
                                  <m:t>𝑖</m:t>
                                </m:r>
                                <m:r>
                                  <a:rPr lang="en-US" altLang="zh-TW" sz="2000" b="0" i="1" smtClean="0">
                                    <a:latin typeface="Cambria Math" panose="02040503050406030204" pitchFamily="18" charset="0"/>
                                    <a:ea typeface="微軟正黑體" panose="020B0604030504040204" pitchFamily="34" charset="-120"/>
                                  </a:rPr>
                                  <m:t>,</m:t>
                                </m:r>
                                <m:r>
                                  <a:rPr lang="en-US" altLang="zh-TW" sz="2000" b="0" i="1" smtClean="0">
                                    <a:latin typeface="Cambria Math" panose="02040503050406030204" pitchFamily="18" charset="0"/>
                                    <a:ea typeface="微軟正黑體" panose="020B0604030504040204" pitchFamily="34" charset="-120"/>
                                  </a:rPr>
                                  <m:t>𝑡</m:t>
                                </m:r>
                              </m:e>
                            </m:d>
                          </m:sub>
                        </m:sSub>
                      </m:e>
                    </m:nary>
                    <m:r>
                      <a:rPr lang="en-US" altLang="zh-TW" sz="2000" b="0" i="1" smtClean="0">
                        <a:latin typeface="Cambria Math" panose="02040503050406030204" pitchFamily="18" charset="0"/>
                        <a:ea typeface="微軟正黑體" panose="020B0604030504040204" pitchFamily="34" charset="-120"/>
                      </a:rPr>
                      <m:t>∗</m:t>
                    </m:r>
                    <m:sSup>
                      <m:sSupPr>
                        <m:ctrlPr>
                          <a:rPr lang="en-US" altLang="zh-TW" sz="2000" b="0" i="1" smtClean="0">
                            <a:latin typeface="Cambria Math" panose="02040503050406030204" pitchFamily="18" charset="0"/>
                            <a:ea typeface="微軟正黑體" panose="020B0604030504040204" pitchFamily="34" charset="-120"/>
                          </a:rPr>
                        </m:ctrlPr>
                      </m:sSupPr>
                      <m:e>
                        <m:r>
                          <a:rPr lang="en-US" altLang="zh-TW" sz="2000" i="1">
                            <a:latin typeface="Cambria Math" panose="02040503050406030204" pitchFamily="18" charset="0"/>
                            <a:ea typeface="微軟正黑體" panose="020B0604030504040204" pitchFamily="34" charset="-120"/>
                          </a:rPr>
                          <m:t>(</m:t>
                        </m:r>
                        <m:f>
                          <m:fPr>
                            <m:ctrlPr>
                              <a:rPr lang="en-US" altLang="zh-TW" sz="2000" i="1">
                                <a:latin typeface="Cambria Math" panose="02040503050406030204" pitchFamily="18" charset="0"/>
                                <a:ea typeface="微軟正黑體" panose="020B0604030504040204" pitchFamily="34" charset="-120"/>
                              </a:rPr>
                            </m:ctrlPr>
                          </m:fPr>
                          <m:num>
                            <m:r>
                              <a:rPr lang="en-US" altLang="zh-TW" sz="2000" i="1">
                                <a:latin typeface="Cambria Math" panose="02040503050406030204" pitchFamily="18" charset="0"/>
                                <a:ea typeface="微軟正黑體" panose="020B0604030504040204" pitchFamily="34" charset="-120"/>
                              </a:rPr>
                              <m:t>1</m:t>
                            </m:r>
                          </m:num>
                          <m:den>
                            <m:r>
                              <a:rPr lang="en-US" altLang="zh-TW" sz="2000" i="1">
                                <a:latin typeface="Cambria Math" panose="02040503050406030204" pitchFamily="18" charset="0"/>
                                <a:ea typeface="微軟正黑體" panose="020B0604030504040204" pitchFamily="34" charset="-120"/>
                              </a:rPr>
                              <m:t>2</m:t>
                            </m:r>
                          </m:den>
                        </m:f>
                        <m:r>
                          <a:rPr lang="en-US" altLang="zh-TW" sz="2000" i="1">
                            <a:latin typeface="Cambria Math" panose="02040503050406030204" pitchFamily="18" charset="0"/>
                            <a:ea typeface="微軟正黑體" panose="020B0604030504040204" pitchFamily="34" charset="-120"/>
                          </a:rPr>
                          <m:t>)</m:t>
                        </m:r>
                      </m:e>
                      <m:sup>
                        <m:r>
                          <a:rPr lang="en-US" altLang="zh-TW" sz="2000" i="1">
                            <a:latin typeface="Cambria Math" panose="02040503050406030204" pitchFamily="18" charset="0"/>
                            <a:ea typeface="微軟正黑體" panose="020B0604030504040204" pitchFamily="34" charset="-120"/>
                          </a:rPr>
                          <m:t>(</m:t>
                        </m:r>
                        <m:f>
                          <m:fPr>
                            <m:ctrlPr>
                              <a:rPr lang="en-US" altLang="zh-TW" sz="2000" i="1">
                                <a:latin typeface="Cambria Math" panose="02040503050406030204" pitchFamily="18" charset="0"/>
                                <a:ea typeface="微軟正黑體" panose="020B0604030504040204" pitchFamily="34" charset="-120"/>
                              </a:rPr>
                            </m:ctrlPr>
                          </m:fPr>
                          <m:num>
                            <m:r>
                              <a:rPr lang="en-US" altLang="zh-TW" sz="2000" b="0" i="1" smtClean="0">
                                <a:latin typeface="Cambria Math" panose="02040503050406030204" pitchFamily="18" charset="0"/>
                                <a:ea typeface="微軟正黑體" panose="020B0604030504040204" pitchFamily="34" charset="-120"/>
                              </a:rPr>
                              <m:t>𝑇</m:t>
                            </m:r>
                            <m:r>
                              <a:rPr lang="en-US" altLang="zh-TW" sz="2000" b="0" i="1" smtClean="0">
                                <a:latin typeface="Cambria Math" panose="02040503050406030204" pitchFamily="18" charset="0"/>
                                <a:ea typeface="微軟正黑體" panose="020B0604030504040204" pitchFamily="34" charset="-120"/>
                              </a:rPr>
                              <m:t>−</m:t>
                            </m:r>
                            <m:r>
                              <a:rPr lang="en-US" altLang="zh-TW" sz="2000" b="0" i="1" smtClean="0">
                                <a:latin typeface="Cambria Math" panose="02040503050406030204" pitchFamily="18" charset="0"/>
                                <a:ea typeface="微軟正黑體" panose="020B0604030504040204" pitchFamily="34" charset="-120"/>
                              </a:rPr>
                              <m:t>𝑡</m:t>
                            </m:r>
                          </m:num>
                          <m:den>
                            <m:r>
                              <a:rPr lang="en-US" altLang="zh-TW" sz="2000" b="0" i="1" smtClean="0">
                                <a:latin typeface="Cambria Math" panose="02040503050406030204" pitchFamily="18" charset="0"/>
                                <a:ea typeface="微軟正黑體" panose="020B0604030504040204" pitchFamily="34" charset="-120"/>
                              </a:rPr>
                              <m:t>𝜆</m:t>
                            </m:r>
                          </m:den>
                        </m:f>
                        <m:r>
                          <a:rPr lang="en-US" altLang="zh-TW" sz="2000" i="1">
                            <a:latin typeface="Cambria Math" panose="02040503050406030204" pitchFamily="18" charset="0"/>
                            <a:ea typeface="微軟正黑體" panose="020B0604030504040204" pitchFamily="34" charset="-120"/>
                          </a:rPr>
                          <m:t>)</m:t>
                        </m:r>
                      </m:sup>
                    </m:sSup>
                  </m:oMath>
                </a14:m>
                <a:endParaRPr lang="en-US" altLang="zh-TW" sz="2000" i="1" dirty="0">
                  <a:latin typeface="Cambria Math" panose="02040503050406030204" pitchFamily="18" charset="0"/>
                  <a:ea typeface="微軟正黑體" panose="020B0604030504040204" pitchFamily="34" charset="-120"/>
                </a:endParaRPr>
              </a:p>
              <a:p>
                <a:pPr lvl="2">
                  <a:lnSpc>
                    <a:spcPct val="150000"/>
                  </a:lnSpc>
                </a:pPr>
                <a14:m>
                  <m:oMath xmlns:m="http://schemas.openxmlformats.org/officeDocument/2006/math">
                    <m:r>
                      <a:rPr lang="en-US" altLang="zh-TW" sz="1600" b="0" i="1" smtClean="0">
                        <a:latin typeface="Cambria Math" panose="02040503050406030204" pitchFamily="18" charset="0"/>
                        <a:ea typeface="微軟正黑體" panose="020B0604030504040204" pitchFamily="34" charset="-120"/>
                      </a:rPr>
                      <m:t>𝑖</m:t>
                    </m:r>
                    <m:r>
                      <a:rPr lang="zh-TW" altLang="en-US" sz="1600" b="0" i="1" smtClean="0">
                        <a:latin typeface="Cambria Math" panose="02040503050406030204" pitchFamily="18" charset="0"/>
                        <a:ea typeface="微軟正黑體" panose="020B0604030504040204" pitchFamily="34" charset="-120"/>
                      </a:rPr>
                      <m:t> </m:t>
                    </m:r>
                    <m:r>
                      <a:rPr lang="zh-TW" altLang="en-US" sz="1600" i="1">
                        <a:latin typeface="Cambria Math" panose="02040503050406030204" pitchFamily="18" charset="0"/>
                        <a:ea typeface="微軟正黑體" panose="020B0604030504040204" pitchFamily="34" charset="-120"/>
                      </a:rPr>
                      <m:t>為</m:t>
                    </m:r>
                    <m:r>
                      <a:rPr lang="zh-TW" altLang="en-US" sz="1600" i="1" smtClean="0">
                        <a:latin typeface="Cambria Math" panose="02040503050406030204" pitchFamily="18" charset="0"/>
                        <a:ea typeface="微軟正黑體" panose="020B0604030504040204" pitchFamily="34" charset="-120"/>
                      </a:rPr>
                      <m:t>產業別</m:t>
                    </m:r>
                  </m:oMath>
                </a14:m>
                <a:endParaRPr lang="en-US" altLang="zh-TW" sz="1600" i="1" dirty="0">
                  <a:latin typeface="Cambria Math" panose="02040503050406030204" pitchFamily="18" charset="0"/>
                  <a:ea typeface="微軟正黑體" panose="020B0604030504040204" pitchFamily="34" charset="-120"/>
                </a:endParaRPr>
              </a:p>
              <a:p>
                <a:pPr lvl="2">
                  <a:lnSpc>
                    <a:spcPct val="150000"/>
                  </a:lnSpc>
                </a:pPr>
                <a14:m>
                  <m:oMath xmlns:m="http://schemas.openxmlformats.org/officeDocument/2006/math">
                    <m:r>
                      <a:rPr lang="en-US" altLang="zh-TW" sz="1600" b="0" i="1" smtClean="0">
                        <a:latin typeface="Cambria Math" panose="02040503050406030204" pitchFamily="18" charset="0"/>
                        <a:ea typeface="微軟正黑體" panose="020B0604030504040204" pitchFamily="34" charset="-120"/>
                      </a:rPr>
                      <m:t>𝑟</m:t>
                    </m:r>
                    <m:r>
                      <a:rPr lang="zh-TW" altLang="en-US" sz="1600" b="0" i="1" smtClean="0">
                        <a:latin typeface="Cambria Math" panose="02040503050406030204" pitchFamily="18" charset="0"/>
                        <a:ea typeface="微軟正黑體" panose="020B0604030504040204" pitchFamily="34" charset="-120"/>
                      </a:rPr>
                      <m:t> </m:t>
                    </m:r>
                    <m:r>
                      <a:rPr lang="zh-TW" altLang="en-US" sz="1600" i="1">
                        <a:latin typeface="Cambria Math" panose="02040503050406030204" pitchFamily="18" charset="0"/>
                        <a:ea typeface="微軟正黑體" panose="020B0604030504040204" pitchFamily="34" charset="-120"/>
                      </a:rPr>
                      <m:t>為原始</m:t>
                    </m:r>
                    <m:r>
                      <a:rPr lang="zh-TW" altLang="en-US" sz="1600" i="1" smtClean="0">
                        <a:latin typeface="Cambria Math" panose="02040503050406030204" pitchFamily="18" charset="0"/>
                        <a:ea typeface="微軟正黑體" panose="020B0604030504040204" pitchFamily="34" charset="-120"/>
                      </a:rPr>
                      <m:t>之產業</m:t>
                    </m:r>
                    <m:r>
                      <a:rPr lang="zh-TW" altLang="en-US" sz="1600" i="1">
                        <a:latin typeface="Cambria Math" panose="02040503050406030204" pitchFamily="18" charset="0"/>
                        <a:ea typeface="微軟正黑體" panose="020B0604030504040204" pitchFamily="34" charset="-120"/>
                      </a:rPr>
                      <m:t>報酬率</m:t>
                    </m:r>
                  </m:oMath>
                </a14:m>
                <a:endParaRPr lang="en-US" altLang="zh-TW" sz="1600" i="1" dirty="0">
                  <a:latin typeface="Cambria Math" panose="02040503050406030204" pitchFamily="18" charset="0"/>
                  <a:ea typeface="微軟正黑體" panose="020B0604030504040204" pitchFamily="34" charset="-120"/>
                </a:endParaRPr>
              </a:p>
              <a:p>
                <a:pPr lvl="2">
                  <a:lnSpc>
                    <a:spcPct val="150000"/>
                  </a:lnSpc>
                </a:pPr>
                <a14:m>
                  <m:oMath xmlns:m="http://schemas.openxmlformats.org/officeDocument/2006/math">
                    <m:r>
                      <m:rPr>
                        <m:sty m:val="p"/>
                      </m:rPr>
                      <a:rPr lang="en-US" altLang="zh-TW" sz="1600" i="1" smtClean="0">
                        <a:latin typeface="Cambria Math" panose="02040503050406030204" pitchFamily="18" charset="0"/>
                        <a:ea typeface="微軟正黑體" panose="020B0604030504040204" pitchFamily="34" charset="-120"/>
                      </a:rPr>
                      <m:t>T</m:t>
                    </m:r>
                    <m:r>
                      <a:rPr lang="en-US" altLang="zh-TW" sz="1600" b="0" i="1" smtClean="0">
                        <a:latin typeface="Cambria Math" panose="02040503050406030204" pitchFamily="18" charset="0"/>
                        <a:ea typeface="微軟正黑體" panose="020B0604030504040204" pitchFamily="34" charset="-120"/>
                      </a:rPr>
                      <m:t> </m:t>
                    </m:r>
                    <m:r>
                      <a:rPr lang="zh-TW" altLang="en-US" sz="1600" i="1" smtClean="0">
                        <a:latin typeface="Cambria Math" panose="02040503050406030204" pitchFamily="18" charset="0"/>
                        <a:ea typeface="微軟正黑體" panose="020B0604030504040204" pitchFamily="34" charset="-120"/>
                      </a:rPr>
                      <m:t>為當前時間</m:t>
                    </m:r>
                  </m:oMath>
                </a14:m>
                <a:endParaRPr lang="en-US" altLang="zh-TW" sz="1600" i="1" dirty="0">
                  <a:latin typeface="Cambria Math" panose="02040503050406030204" pitchFamily="18" charset="0"/>
                  <a:ea typeface="微軟正黑體" panose="020B0604030504040204" pitchFamily="34" charset="-120"/>
                </a:endParaRPr>
              </a:p>
              <a:p>
                <a:pPr lvl="2">
                  <a:lnSpc>
                    <a:spcPct val="150000"/>
                  </a:lnSpc>
                </a:pPr>
                <a14:m>
                  <m:oMath xmlns:m="http://schemas.openxmlformats.org/officeDocument/2006/math">
                    <m:r>
                      <a:rPr lang="en-US" altLang="zh-TW" sz="1600" b="0" i="1" smtClean="0">
                        <a:latin typeface="Cambria Math" panose="02040503050406030204" pitchFamily="18" charset="0"/>
                        <a:ea typeface="微軟正黑體" panose="020B0604030504040204" pitchFamily="34" charset="-120"/>
                      </a:rPr>
                      <m:t>𝑡</m:t>
                    </m:r>
                    <m:r>
                      <a:rPr lang="en-US" altLang="zh-TW" sz="1600" b="0" i="1" smtClean="0">
                        <a:latin typeface="Cambria Math" panose="02040503050406030204" pitchFamily="18" charset="0"/>
                        <a:ea typeface="微軟正黑體" panose="020B0604030504040204" pitchFamily="34" charset="-120"/>
                      </a:rPr>
                      <m:t> </m:t>
                    </m:r>
                    <m:r>
                      <a:rPr lang="zh-TW" altLang="en-US" sz="1600" i="1">
                        <a:latin typeface="Cambria Math" panose="02040503050406030204" pitchFamily="18" charset="0"/>
                        <a:ea typeface="微軟正黑體" panose="020B0604030504040204" pitchFamily="34" charset="-120"/>
                      </a:rPr>
                      <m:t>為先前時間</m:t>
                    </m:r>
                  </m:oMath>
                </a14:m>
                <a:endParaRPr lang="en-US" altLang="zh-TW" sz="16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403078" y="1759909"/>
                <a:ext cx="8262739" cy="7044267"/>
              </a:xfrm>
              <a:blipFill>
                <a:blip r:embed="rId5"/>
                <a:stretch>
                  <a:fillRect l="-613"/>
                </a:stretch>
              </a:blipFill>
            </p:spPr>
            <p:txBody>
              <a:bodyPr/>
              <a:lstStyle/>
              <a:p>
                <a:r>
                  <a:rPr lang="zh-TW" altLang="en-US">
                    <a:noFill/>
                  </a:rPr>
                  <a:t> </a:t>
                </a:r>
              </a:p>
            </p:txBody>
          </p:sp>
        </mc:Fallback>
      </mc:AlternateContent>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674527"/>
            <a:ext cx="3032055" cy="1085382"/>
          </a:xfrm>
        </p:spPr>
        <p:txBody>
          <a:bodyPr>
            <a:normAutofit/>
          </a:bodyPr>
          <a:lstStyle/>
          <a:p>
            <a:r>
              <a:rPr lang="zh-TW" altLang="en-US" sz="4000" b="1" dirty="0">
                <a:latin typeface="微軟正黑體" panose="020B0604030504040204" pitchFamily="34" charset="-120"/>
                <a:ea typeface="微軟正黑體" panose="020B0604030504040204" pitchFamily="34" charset="-120"/>
              </a:rPr>
              <a:t>產業報酬率</a:t>
            </a:r>
          </a:p>
        </p:txBody>
      </p:sp>
      <p:grpSp>
        <p:nvGrpSpPr>
          <p:cNvPr id="28" name="群組 27">
            <a:extLst>
              <a:ext uri="{FF2B5EF4-FFF2-40B4-BE49-F238E27FC236}">
                <a16:creationId xmlns:a16="http://schemas.microsoft.com/office/drawing/2014/main" id="{0620B342-2CB9-1CE9-0548-8B3C44C6D1ED}"/>
              </a:ext>
            </a:extLst>
          </p:cNvPr>
          <p:cNvGrpSpPr/>
          <p:nvPr/>
        </p:nvGrpSpPr>
        <p:grpSpPr>
          <a:xfrm>
            <a:off x="-114300" y="0"/>
            <a:ext cx="9258300" cy="581799"/>
            <a:chOff x="-114300" y="0"/>
            <a:chExt cx="9258300" cy="581799"/>
          </a:xfrm>
        </p:grpSpPr>
        <p:sp>
          <p:nvSpPr>
            <p:cNvPr id="29" name="矩形 28">
              <a:extLst>
                <a:ext uri="{FF2B5EF4-FFF2-40B4-BE49-F238E27FC236}">
                  <a16:creationId xmlns:a16="http://schemas.microsoft.com/office/drawing/2014/main" id="{B9FF521E-A00F-81B5-03C9-3CFA1123858E}"/>
                </a:ext>
              </a:extLst>
            </p:cNvPr>
            <p:cNvSpPr/>
            <p:nvPr/>
          </p:nvSpPr>
          <p:spPr>
            <a:xfrm>
              <a:off x="-114300" y="0"/>
              <a:ext cx="9258300" cy="581799"/>
            </a:xfrm>
            <a:prstGeom prst="rect">
              <a:avLst/>
            </a:prstGeom>
            <a:solidFill>
              <a:schemeClr val="accent5">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0" name="五邊形 29">
              <a:extLst>
                <a:ext uri="{FF2B5EF4-FFF2-40B4-BE49-F238E27FC236}">
                  <a16:creationId xmlns:a16="http://schemas.microsoft.com/office/drawing/2014/main" id="{9C6CF7E7-0C09-1312-C822-34432FB6523E}"/>
                </a:ext>
              </a:extLst>
            </p:cNvPr>
            <p:cNvSpPr/>
            <p:nvPr/>
          </p:nvSpPr>
          <p:spPr>
            <a:xfrm>
              <a:off x="0" y="6627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資產中心度</a:t>
              </a:r>
              <a:endParaRPr kumimoji="1" lang="zh-TW" altLang="en-US" dirty="0"/>
            </a:p>
          </p:txBody>
        </p:sp>
        <p:sp>
          <p:nvSpPr>
            <p:cNvPr id="31" name="矩形 30">
              <a:extLst>
                <a:ext uri="{FF2B5EF4-FFF2-40B4-BE49-F238E27FC236}">
                  <a16:creationId xmlns:a16="http://schemas.microsoft.com/office/drawing/2014/main" id="{5C7E83FD-6947-3A3C-0F7C-9328A2F35BFD}"/>
                </a:ext>
              </a:extLst>
            </p:cNvPr>
            <p:cNvSpPr/>
            <p:nvPr/>
          </p:nvSpPr>
          <p:spPr>
            <a:xfrm>
              <a:off x="2826011" y="73185"/>
              <a:ext cx="1683006"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產業報酬率</a:t>
              </a:r>
            </a:p>
          </p:txBody>
        </p:sp>
        <p:sp>
          <p:nvSpPr>
            <p:cNvPr id="32" name="矩形 31">
              <a:extLst>
                <a:ext uri="{FF2B5EF4-FFF2-40B4-BE49-F238E27FC236}">
                  <a16:creationId xmlns:a16="http://schemas.microsoft.com/office/drawing/2014/main" id="{6A7351CA-FBC6-F35F-F367-50B0C09A091A}"/>
                </a:ext>
              </a:extLst>
            </p:cNvPr>
            <p:cNvSpPr/>
            <p:nvPr/>
          </p:nvSpPr>
          <p:spPr>
            <a:xfrm>
              <a:off x="4994370" y="76641"/>
              <a:ext cx="1593047"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吸收比率</a:t>
              </a:r>
            </a:p>
          </p:txBody>
        </p:sp>
        <p:sp>
          <p:nvSpPr>
            <p:cNvPr id="33" name="矩形 32">
              <a:extLst>
                <a:ext uri="{FF2B5EF4-FFF2-40B4-BE49-F238E27FC236}">
                  <a16:creationId xmlns:a16="http://schemas.microsoft.com/office/drawing/2014/main" id="{633C34A4-64A0-9D4F-9D9B-390305BAB1E2}"/>
                </a:ext>
              </a:extLst>
            </p:cNvPr>
            <p:cNvSpPr/>
            <p:nvPr/>
          </p:nvSpPr>
          <p:spPr>
            <a:xfrm>
              <a:off x="7072770" y="76641"/>
              <a:ext cx="1593047"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資產中心度</a:t>
              </a:r>
            </a:p>
          </p:txBody>
        </p:sp>
      </p:grpSp>
      <p:sp>
        <p:nvSpPr>
          <p:cNvPr id="2" name="投影片編號版面配置區 1">
            <a:extLst>
              <a:ext uri="{FF2B5EF4-FFF2-40B4-BE49-F238E27FC236}">
                <a16:creationId xmlns:a16="http://schemas.microsoft.com/office/drawing/2014/main" id="{8A375F40-B581-7E42-3F79-BA20C0CA2F6F}"/>
              </a:ext>
            </a:extLst>
          </p:cNvPr>
          <p:cNvSpPr>
            <a:spLocks noGrp="1"/>
          </p:cNvSpPr>
          <p:nvPr>
            <p:ph type="sldNum" sz="quarter" idx="12"/>
          </p:nvPr>
        </p:nvSpPr>
        <p:spPr/>
        <p:txBody>
          <a:bodyPr/>
          <a:lstStyle/>
          <a:p>
            <a:fld id="{30A4F673-566E-4994-9325-4509F8D5850D}" type="slidenum">
              <a:rPr lang="zh-TW" altLang="en-US" smtClean="0"/>
              <a:t>16</a:t>
            </a:fld>
            <a:endParaRPr lang="zh-TW" altLang="en-US"/>
          </a:p>
        </p:txBody>
      </p:sp>
    </p:spTree>
    <p:extLst>
      <p:ext uri="{BB962C8B-B14F-4D97-AF65-F5344CB8AC3E}">
        <p14:creationId xmlns:p14="http://schemas.microsoft.com/office/powerpoint/2010/main" val="2580451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EF575BD-D559-7B4F-DDF6-8DFA64A0965D}"/>
              </a:ext>
            </a:extLst>
          </p:cNvPr>
          <p:cNvSpPr/>
          <p:nvPr/>
        </p:nvSpPr>
        <p:spPr>
          <a:xfrm>
            <a:off x="0" y="4697506"/>
            <a:ext cx="3975912" cy="2160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550727" y="1759909"/>
                <a:ext cx="8337844" cy="5286350"/>
              </a:xfrm>
            </p:spPr>
            <p:txBody>
              <a:bodyPr>
                <a:norm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計算產業之共變異數矩陣，對其進行</a:t>
                </a:r>
                <a:r>
                  <a:rPr lang="en-US" altLang="zh-TW" sz="2000" dirty="0">
                    <a:latin typeface="微軟正黑體" panose="020B0604030504040204" pitchFamily="34" charset="-120"/>
                    <a:ea typeface="微軟正黑體" panose="020B0604030504040204" pitchFamily="34" charset="-120"/>
                  </a:rPr>
                  <a:t>PCA</a:t>
                </a:r>
                <a:r>
                  <a:rPr lang="zh-TW" altLang="en-US" sz="2000" dirty="0">
                    <a:latin typeface="微軟正黑體" panose="020B0604030504040204" pitchFamily="34" charset="-120"/>
                    <a:ea typeface="微軟正黑體" panose="020B0604030504040204" pitchFamily="34" charset="-120"/>
                  </a:rPr>
                  <a:t>，設定主成份數量為</a:t>
                </a:r>
                <a:r>
                  <a:rPr lang="en-US" altLang="zh-TW" sz="2000" dirty="0">
                    <a:latin typeface="微軟正黑體" panose="020B0604030504040204" pitchFamily="34" charset="-120"/>
                    <a:ea typeface="微軟正黑體" panose="020B0604030504040204" pitchFamily="34" charset="-120"/>
                  </a:rPr>
                  <a:t>2</a:t>
                </a:r>
              </a:p>
              <a:p>
                <a:pPr>
                  <a:lnSpc>
                    <a:spcPct val="150000"/>
                  </a:lnSpc>
                </a:pPr>
                <a:r>
                  <a:rPr lang="zh-TW" altLang="en-US" sz="2000" dirty="0">
                    <a:latin typeface="微軟正黑體" panose="020B0604030504040204" pitchFamily="34" charset="-120"/>
                    <a:ea typeface="微軟正黑體" panose="020B0604030504040204" pitchFamily="34" charset="-120"/>
                  </a:rPr>
                  <a:t>反映主成份對於原有數據共變異數矩陣之解釋程度進而推斷產業間之連動程度，延伸協助判斷市場系統性風險的存在</a:t>
                </a:r>
                <a:endParaRPr lang="en-US" altLang="zh-TW" sz="2000" dirty="0">
                  <a:latin typeface="微軟正黑體" panose="020B0604030504040204" pitchFamily="34" charset="-120"/>
                  <a:ea typeface="微軟正黑體" panose="020B0604030504040204" pitchFamily="34" charset="-120"/>
                </a:endParaRPr>
              </a:p>
              <a:p>
                <a:pPr>
                  <a:lnSpc>
                    <a:spcPct val="150000"/>
                  </a:lnSpc>
                </a:pPr>
                <a14:m>
                  <m:oMath xmlns:m="http://schemas.openxmlformats.org/officeDocument/2006/math">
                    <m:r>
                      <a:rPr lang="en-US" altLang="zh-TW" sz="2000" b="0" i="1" smtClean="0">
                        <a:latin typeface="Cambria Math" panose="02040503050406030204" pitchFamily="18" charset="0"/>
                        <a:ea typeface="微軟正黑體" panose="020B0604030504040204" pitchFamily="34" charset="-120"/>
                      </a:rPr>
                      <m:t>𝐴𝑅</m:t>
                    </m:r>
                    <m:r>
                      <a:rPr lang="en-US" altLang="zh-TW" sz="2000" b="0" i="1" smtClean="0">
                        <a:latin typeface="Cambria Math" panose="02040503050406030204" pitchFamily="18" charset="0"/>
                        <a:ea typeface="微軟正黑體" panose="020B0604030504040204" pitchFamily="34" charset="-120"/>
                      </a:rPr>
                      <m:t>= </m:t>
                    </m:r>
                    <m:f>
                      <m:fPr>
                        <m:ctrlPr>
                          <a:rPr lang="en-US" altLang="zh-TW" sz="2000" b="0" i="1" smtClean="0">
                            <a:latin typeface="Cambria Math" panose="02040503050406030204" pitchFamily="18" charset="0"/>
                            <a:ea typeface="微軟正黑體" panose="020B0604030504040204" pitchFamily="34" charset="-120"/>
                          </a:rPr>
                        </m:ctrlPr>
                      </m:fPr>
                      <m:num>
                        <m:nary>
                          <m:naryPr>
                            <m:chr m:val="∑"/>
                            <m:ctrlPr>
                              <a:rPr lang="en-US" altLang="zh-TW" sz="2000" b="0" i="1" smtClean="0">
                                <a:latin typeface="Cambria Math" panose="02040503050406030204" pitchFamily="18" charset="0"/>
                                <a:ea typeface="微軟正黑體" panose="020B0604030504040204" pitchFamily="34" charset="-120"/>
                              </a:rPr>
                            </m:ctrlPr>
                          </m:naryPr>
                          <m:sub>
                            <m:r>
                              <m:rPr>
                                <m:brk m:alnAt="23"/>
                              </m:rPr>
                              <a:rPr lang="en-US" altLang="zh-TW" sz="2000" b="0" i="1" smtClean="0">
                                <a:latin typeface="Cambria Math" panose="02040503050406030204" pitchFamily="18" charset="0"/>
                                <a:ea typeface="微軟正黑體" panose="020B0604030504040204" pitchFamily="34" charset="-120"/>
                              </a:rPr>
                              <m:t>𝑗</m:t>
                            </m:r>
                            <m:r>
                              <a:rPr lang="en-US" altLang="zh-TW" sz="2000" b="0" i="1" smtClean="0">
                                <a:latin typeface="Cambria Math" panose="02040503050406030204" pitchFamily="18" charset="0"/>
                                <a:ea typeface="微軟正黑體" panose="020B0604030504040204" pitchFamily="34" charset="-120"/>
                              </a:rPr>
                              <m:t>=1</m:t>
                            </m:r>
                          </m:sub>
                          <m:sup>
                            <m:r>
                              <a:rPr lang="en-US" altLang="zh-TW" sz="2000" b="0" i="1" smtClean="0">
                                <a:latin typeface="Cambria Math" panose="02040503050406030204" pitchFamily="18" charset="0"/>
                                <a:ea typeface="微軟正黑體" panose="020B0604030504040204" pitchFamily="34" charset="-120"/>
                              </a:rPr>
                              <m:t>𝑛</m:t>
                            </m:r>
                          </m:sup>
                          <m:e>
                            <m:sSubSup>
                              <m:sSubSupPr>
                                <m:ctrlPr>
                                  <a:rPr lang="en-US" altLang="zh-TW" sz="2000" b="0" i="1" smtClean="0">
                                    <a:latin typeface="Cambria Math" panose="02040503050406030204" pitchFamily="18" charset="0"/>
                                    <a:ea typeface="微軟正黑體" panose="020B0604030504040204" pitchFamily="34" charset="-120"/>
                                  </a:rPr>
                                </m:ctrlPr>
                              </m:sSubSupPr>
                              <m:e>
                                <m:r>
                                  <a:rPr lang="en-US" altLang="zh-TW" sz="2000" b="0" i="1" smtClean="0">
                                    <a:latin typeface="Cambria Math" panose="02040503050406030204" pitchFamily="18" charset="0"/>
                                    <a:ea typeface="微軟正黑體" panose="020B0604030504040204" pitchFamily="34" charset="-120"/>
                                  </a:rPr>
                                  <m:t>𝜎</m:t>
                                </m:r>
                              </m:e>
                              <m:sub>
                                <m:sSub>
                                  <m:sSubPr>
                                    <m:ctrlPr>
                                      <a:rPr lang="en-US" altLang="zh-TW" sz="2000" b="0" i="1" smtClean="0">
                                        <a:latin typeface="Cambria Math" panose="02040503050406030204" pitchFamily="18" charset="0"/>
                                        <a:ea typeface="微軟正黑體" panose="020B0604030504040204" pitchFamily="34" charset="-120"/>
                                      </a:rPr>
                                    </m:ctrlPr>
                                  </m:sSubPr>
                                  <m:e>
                                    <m:r>
                                      <a:rPr lang="en-US" altLang="zh-TW" sz="2000" b="0" i="1" smtClean="0">
                                        <a:latin typeface="Cambria Math" panose="02040503050406030204" pitchFamily="18" charset="0"/>
                                        <a:ea typeface="微軟正黑體" panose="020B0604030504040204" pitchFamily="34" charset="-120"/>
                                      </a:rPr>
                                      <m:t>𝐸</m:t>
                                    </m:r>
                                  </m:e>
                                  <m:sub>
                                    <m:r>
                                      <a:rPr lang="en-US" altLang="zh-TW" sz="2000" b="0" i="1" smtClean="0">
                                        <a:latin typeface="Cambria Math" panose="02040503050406030204" pitchFamily="18" charset="0"/>
                                        <a:ea typeface="微軟正黑體" panose="020B0604030504040204" pitchFamily="34" charset="-120"/>
                                      </a:rPr>
                                      <m:t>𝑗</m:t>
                                    </m:r>
                                  </m:sub>
                                </m:sSub>
                              </m:sub>
                              <m:sup>
                                <m:r>
                                  <a:rPr lang="en-US" altLang="zh-TW" sz="2000" b="0" i="1" smtClean="0">
                                    <a:latin typeface="Cambria Math" panose="02040503050406030204" pitchFamily="18" charset="0"/>
                                    <a:ea typeface="微軟正黑體" panose="020B0604030504040204" pitchFamily="34" charset="-120"/>
                                  </a:rPr>
                                  <m:t>2</m:t>
                                </m:r>
                              </m:sup>
                            </m:sSubSup>
                          </m:e>
                        </m:nary>
                      </m:num>
                      <m:den>
                        <m:nary>
                          <m:naryPr>
                            <m:chr m:val="∑"/>
                            <m:ctrlPr>
                              <a:rPr lang="en-US" altLang="zh-TW" sz="2000" b="0" i="1" smtClean="0">
                                <a:latin typeface="Cambria Math" panose="02040503050406030204" pitchFamily="18" charset="0"/>
                                <a:ea typeface="微軟正黑體" panose="020B0604030504040204" pitchFamily="34" charset="-120"/>
                              </a:rPr>
                            </m:ctrlPr>
                          </m:naryPr>
                          <m:sub>
                            <m:r>
                              <m:rPr>
                                <m:brk m:alnAt="23"/>
                              </m:rPr>
                              <a:rPr lang="en-US" altLang="zh-TW" sz="2000" b="0" i="1" smtClean="0">
                                <a:latin typeface="Cambria Math" panose="02040503050406030204" pitchFamily="18" charset="0"/>
                                <a:ea typeface="微軟正黑體" panose="020B0604030504040204" pitchFamily="34" charset="-120"/>
                              </a:rPr>
                              <m:t>𝑖</m:t>
                            </m:r>
                            <m:r>
                              <a:rPr lang="en-US" altLang="zh-TW" sz="2000" b="0" i="1" smtClean="0">
                                <a:latin typeface="Cambria Math" panose="02040503050406030204" pitchFamily="18" charset="0"/>
                                <a:ea typeface="微軟正黑體" panose="020B0604030504040204" pitchFamily="34" charset="-120"/>
                              </a:rPr>
                              <m:t>=1</m:t>
                            </m:r>
                          </m:sub>
                          <m:sup>
                            <m:r>
                              <a:rPr lang="en-US" altLang="zh-TW" sz="2000" b="0" i="1" smtClean="0">
                                <a:latin typeface="Cambria Math" panose="02040503050406030204" pitchFamily="18" charset="0"/>
                                <a:ea typeface="微軟正黑體" panose="020B0604030504040204" pitchFamily="34" charset="-120"/>
                              </a:rPr>
                              <m:t>𝑁</m:t>
                            </m:r>
                          </m:sup>
                          <m:e>
                            <m:sSubSup>
                              <m:sSubSupPr>
                                <m:ctrlPr>
                                  <a:rPr lang="en-US" altLang="zh-TW" sz="2000" b="0" i="1" smtClean="0">
                                    <a:latin typeface="Cambria Math" panose="02040503050406030204" pitchFamily="18" charset="0"/>
                                    <a:ea typeface="微軟正黑體" panose="020B0604030504040204" pitchFamily="34" charset="-120"/>
                                  </a:rPr>
                                </m:ctrlPr>
                              </m:sSubSupPr>
                              <m:e>
                                <m:r>
                                  <a:rPr lang="en-US" altLang="zh-TW" sz="2000" b="0" i="1" smtClean="0">
                                    <a:latin typeface="Cambria Math" panose="02040503050406030204" pitchFamily="18" charset="0"/>
                                    <a:ea typeface="微軟正黑體" panose="020B0604030504040204" pitchFamily="34" charset="-120"/>
                                  </a:rPr>
                                  <m:t>𝜎</m:t>
                                </m:r>
                              </m:e>
                              <m:sub>
                                <m:sSub>
                                  <m:sSubPr>
                                    <m:ctrlPr>
                                      <a:rPr lang="en-US" altLang="zh-TW" sz="2000" b="0" i="1" smtClean="0">
                                        <a:latin typeface="Cambria Math" panose="02040503050406030204" pitchFamily="18" charset="0"/>
                                        <a:ea typeface="微軟正黑體" panose="020B0604030504040204" pitchFamily="34" charset="-120"/>
                                      </a:rPr>
                                    </m:ctrlPr>
                                  </m:sSubPr>
                                  <m:e>
                                    <m:r>
                                      <a:rPr lang="en-US" altLang="zh-TW" sz="2000" b="0" i="1" smtClean="0">
                                        <a:latin typeface="Cambria Math" panose="02040503050406030204" pitchFamily="18" charset="0"/>
                                        <a:ea typeface="微軟正黑體" panose="020B0604030504040204" pitchFamily="34" charset="-120"/>
                                      </a:rPr>
                                      <m:t>𝐴</m:t>
                                    </m:r>
                                  </m:e>
                                  <m:sub>
                                    <m:r>
                                      <a:rPr lang="en-US" altLang="zh-TW" sz="2000" b="0" i="1" smtClean="0">
                                        <a:latin typeface="Cambria Math" panose="02040503050406030204" pitchFamily="18" charset="0"/>
                                        <a:ea typeface="微軟正黑體" panose="020B0604030504040204" pitchFamily="34" charset="-120"/>
                                      </a:rPr>
                                      <m:t>𝑖</m:t>
                                    </m:r>
                                  </m:sub>
                                </m:sSub>
                              </m:sub>
                              <m:sup>
                                <m:r>
                                  <a:rPr lang="en-US" altLang="zh-TW" sz="2000" b="0" i="1" smtClean="0">
                                    <a:latin typeface="Cambria Math" panose="02040503050406030204" pitchFamily="18" charset="0"/>
                                    <a:ea typeface="微軟正黑體" panose="020B0604030504040204" pitchFamily="34" charset="-120"/>
                                  </a:rPr>
                                  <m:t>2</m:t>
                                </m:r>
                              </m:sup>
                            </m:sSubSup>
                          </m:e>
                        </m:nary>
                      </m:den>
                    </m:f>
                  </m:oMath>
                </a14:m>
                <a:endParaRPr lang="en-US" altLang="zh-TW" sz="2000" b="0" dirty="0">
                  <a:latin typeface="微軟正黑體" panose="020B0604030504040204" pitchFamily="34" charset="-120"/>
                  <a:ea typeface="微軟正黑體" panose="020B0604030504040204" pitchFamily="34" charset="-120"/>
                </a:endParaRPr>
              </a:p>
              <a:p>
                <a:pPr lvl="1">
                  <a:lnSpc>
                    <a:spcPct val="150000"/>
                  </a:lnSpc>
                </a:pPr>
                <a14:m>
                  <m:oMath xmlns:m="http://schemas.openxmlformats.org/officeDocument/2006/math">
                    <m:sSubSup>
                      <m:sSubSupPr>
                        <m:ctrlPr>
                          <a:rPr lang="en-US" altLang="zh-TW" sz="1800" b="0" i="1" smtClean="0">
                            <a:latin typeface="Cambria Math" panose="02040503050406030204" pitchFamily="18" charset="0"/>
                            <a:ea typeface="微軟正黑體" panose="020B0604030504040204" pitchFamily="34" charset="-120"/>
                          </a:rPr>
                        </m:ctrlPr>
                      </m:sSubSupPr>
                      <m:e>
                        <m:r>
                          <a:rPr lang="en-US" altLang="zh-TW" sz="1800" b="0" i="1" smtClean="0">
                            <a:latin typeface="Cambria Math" panose="02040503050406030204" pitchFamily="18" charset="0"/>
                            <a:ea typeface="微軟正黑體" panose="020B0604030504040204" pitchFamily="34" charset="-120"/>
                          </a:rPr>
                          <m:t>𝜎</m:t>
                        </m:r>
                      </m:e>
                      <m:sub>
                        <m:sSub>
                          <m:sSubPr>
                            <m:ctrlPr>
                              <a:rPr lang="en-US" altLang="zh-TW" sz="1800" b="0" i="1" smtClean="0">
                                <a:latin typeface="Cambria Math" panose="02040503050406030204" pitchFamily="18" charset="0"/>
                                <a:ea typeface="微軟正黑體" panose="020B0604030504040204" pitchFamily="34" charset="-120"/>
                              </a:rPr>
                            </m:ctrlPr>
                          </m:sSubPr>
                          <m:e>
                            <m:r>
                              <a:rPr lang="en-US" altLang="zh-TW" sz="1800" b="0" i="1" smtClean="0">
                                <a:latin typeface="Cambria Math" panose="02040503050406030204" pitchFamily="18" charset="0"/>
                                <a:ea typeface="微軟正黑體" panose="020B0604030504040204" pitchFamily="34" charset="-120"/>
                              </a:rPr>
                              <m:t>𝐸</m:t>
                            </m:r>
                          </m:e>
                          <m:sub>
                            <m:r>
                              <a:rPr lang="en-US" altLang="zh-TW" sz="1800" b="0" i="1" smtClean="0">
                                <a:latin typeface="Cambria Math" panose="02040503050406030204" pitchFamily="18" charset="0"/>
                                <a:ea typeface="微軟正黑體" panose="020B0604030504040204" pitchFamily="34" charset="-120"/>
                              </a:rPr>
                              <m:t>𝑗</m:t>
                            </m:r>
                          </m:sub>
                        </m:sSub>
                      </m:sub>
                      <m:sup>
                        <m:r>
                          <a:rPr lang="en-US" altLang="zh-TW" sz="1800" b="0" i="1" smtClean="0">
                            <a:latin typeface="Cambria Math" panose="02040503050406030204" pitchFamily="18" charset="0"/>
                            <a:ea typeface="微軟正黑體" panose="020B0604030504040204" pitchFamily="34" charset="-120"/>
                          </a:rPr>
                          <m:t>2</m:t>
                        </m:r>
                      </m:sup>
                    </m:sSubSup>
                    <m:r>
                      <a:rPr lang="en-US" altLang="zh-TW" sz="1800" b="0" i="0" smtClean="0">
                        <a:latin typeface="Cambria Math" panose="02040503050406030204" pitchFamily="18" charset="0"/>
                        <a:ea typeface="微軟正黑體" panose="020B0604030504040204" pitchFamily="34" charset="-120"/>
                      </a:rPr>
                      <m:t> </m:t>
                    </m:r>
                    <m:r>
                      <a:rPr lang="en-US" altLang="zh-TW" sz="1800" b="0" i="1" smtClean="0">
                        <a:latin typeface="Cambria Math" panose="02040503050406030204" pitchFamily="18" charset="0"/>
                        <a:ea typeface="微軟正黑體" panose="020B0604030504040204" pitchFamily="34" charset="-120"/>
                      </a:rPr>
                      <m:t>:</m:t>
                    </m:r>
                    <m:r>
                      <a:rPr lang="zh-TW" altLang="en-US" sz="1800" i="1" smtClean="0">
                        <a:latin typeface="Cambria Math" panose="02040503050406030204" pitchFamily="18" charset="0"/>
                        <a:ea typeface="微軟正黑體" panose="020B0604030504040204" pitchFamily="34" charset="-120"/>
                      </a:rPr>
                      <m:t>第</m:t>
                    </m:r>
                    <m:r>
                      <a:rPr lang="zh-TW" altLang="en-US" sz="1800" b="0" i="1" smtClean="0">
                        <a:latin typeface="Cambria Math" panose="02040503050406030204" pitchFamily="18" charset="0"/>
                        <a:ea typeface="微軟正黑體" panose="020B0604030504040204" pitchFamily="34" charset="-120"/>
                      </a:rPr>
                      <m:t> </m:t>
                    </m:r>
                    <m:r>
                      <a:rPr lang="en-US" altLang="zh-TW" sz="1800" b="0" i="1" smtClean="0">
                        <a:latin typeface="Cambria Math" panose="02040503050406030204" pitchFamily="18" charset="0"/>
                        <a:ea typeface="微軟正黑體" panose="020B0604030504040204" pitchFamily="34" charset="-120"/>
                      </a:rPr>
                      <m:t>𝑗</m:t>
                    </m:r>
                    <m:r>
                      <a:rPr lang="zh-TW" altLang="en-US" sz="1800" b="0" i="1" smtClean="0">
                        <a:latin typeface="Cambria Math" panose="02040503050406030204" pitchFamily="18" charset="0"/>
                        <a:ea typeface="微軟正黑體" panose="020B0604030504040204" pitchFamily="34" charset="-120"/>
                      </a:rPr>
                      <m:t> </m:t>
                    </m:r>
                    <m:r>
                      <a:rPr lang="zh-TW" altLang="en-US" sz="1800" i="1">
                        <a:latin typeface="Cambria Math" panose="02040503050406030204" pitchFamily="18" charset="0"/>
                        <a:ea typeface="微軟正黑體" panose="020B0604030504040204" pitchFamily="34" charset="-120"/>
                      </a:rPr>
                      <m:t>個</m:t>
                    </m:r>
                    <m:r>
                      <a:rPr lang="zh-TW" altLang="en-US" sz="1800" i="1" smtClean="0">
                        <a:latin typeface="Cambria Math" panose="02040503050406030204" pitchFamily="18" charset="0"/>
                        <a:ea typeface="微軟正黑體" panose="020B0604030504040204" pitchFamily="34" charset="-120"/>
                      </a:rPr>
                      <m:t>特徵向量</m:t>
                    </m:r>
                    <m:r>
                      <a:rPr lang="zh-TW" altLang="en-US" sz="1800" i="1">
                        <a:latin typeface="Cambria Math" panose="02040503050406030204" pitchFamily="18" charset="0"/>
                        <a:ea typeface="微軟正黑體" panose="020B0604030504040204" pitchFamily="34" charset="-120"/>
                      </a:rPr>
                      <m:t>的變異數</m:t>
                    </m:r>
                  </m:oMath>
                </a14:m>
                <a:endParaRPr lang="en-US" altLang="zh-TW" sz="1800" dirty="0">
                  <a:ea typeface="微軟正黑體" panose="020B0604030504040204" pitchFamily="34" charset="-120"/>
                </a:endParaRPr>
              </a:p>
              <a:p>
                <a:pPr lvl="1">
                  <a:lnSpc>
                    <a:spcPct val="150000"/>
                  </a:lnSpc>
                </a:pPr>
                <a14:m>
                  <m:oMath xmlns:m="http://schemas.openxmlformats.org/officeDocument/2006/math">
                    <m:sSubSup>
                      <m:sSubSupPr>
                        <m:ctrlPr>
                          <a:rPr lang="en-US" altLang="zh-TW" sz="1800" i="1">
                            <a:latin typeface="Cambria Math" panose="02040503050406030204" pitchFamily="18" charset="0"/>
                            <a:ea typeface="微軟正黑體" panose="020B0604030504040204" pitchFamily="34" charset="-120"/>
                          </a:rPr>
                        </m:ctrlPr>
                      </m:sSubSupPr>
                      <m:e>
                        <m:r>
                          <a:rPr lang="en-US" altLang="zh-TW" sz="1800" i="1">
                            <a:latin typeface="Cambria Math" panose="02040503050406030204" pitchFamily="18" charset="0"/>
                            <a:ea typeface="微軟正黑體" panose="020B0604030504040204" pitchFamily="34" charset="-120"/>
                          </a:rPr>
                          <m:t>𝜎</m:t>
                        </m:r>
                      </m:e>
                      <m:sub>
                        <m:sSub>
                          <m:sSubPr>
                            <m:ctrlPr>
                              <a:rPr lang="en-US" altLang="zh-TW" sz="1800" i="1">
                                <a:latin typeface="Cambria Math" panose="02040503050406030204" pitchFamily="18" charset="0"/>
                                <a:ea typeface="微軟正黑體" panose="020B0604030504040204" pitchFamily="34" charset="-120"/>
                              </a:rPr>
                            </m:ctrlPr>
                          </m:sSubPr>
                          <m:e>
                            <m:r>
                              <a:rPr lang="en-US" altLang="zh-TW" sz="1800" i="1">
                                <a:latin typeface="Cambria Math" panose="02040503050406030204" pitchFamily="18" charset="0"/>
                                <a:ea typeface="微軟正黑體" panose="020B0604030504040204" pitchFamily="34" charset="-120"/>
                              </a:rPr>
                              <m:t>𝐴</m:t>
                            </m:r>
                          </m:e>
                          <m:sub>
                            <m:r>
                              <a:rPr lang="en-US" altLang="zh-TW" sz="1800" i="1">
                                <a:latin typeface="Cambria Math" panose="02040503050406030204" pitchFamily="18" charset="0"/>
                                <a:ea typeface="微軟正黑體" panose="020B0604030504040204" pitchFamily="34" charset="-120"/>
                              </a:rPr>
                              <m:t>𝑖</m:t>
                            </m:r>
                          </m:sub>
                        </m:sSub>
                      </m:sub>
                      <m:sup>
                        <m:r>
                          <a:rPr lang="en-US" altLang="zh-TW" sz="1800" i="1">
                            <a:latin typeface="Cambria Math" panose="02040503050406030204" pitchFamily="18" charset="0"/>
                            <a:ea typeface="微軟正黑體" panose="020B0604030504040204" pitchFamily="34" charset="-120"/>
                          </a:rPr>
                          <m:t>2</m:t>
                        </m:r>
                      </m:sup>
                    </m:sSubSup>
                    <m:r>
                      <a:rPr lang="zh-TW" altLang="en-US" sz="1800" b="0" i="1" smtClean="0">
                        <a:latin typeface="Cambria Math" panose="02040503050406030204" pitchFamily="18" charset="0"/>
                        <a:ea typeface="微軟正黑體" panose="020B0604030504040204" pitchFamily="34" charset="-120"/>
                      </a:rPr>
                      <m:t> </m:t>
                    </m:r>
                    <m:r>
                      <a:rPr lang="en-US" altLang="zh-TW" sz="1800" b="0" i="1" smtClean="0">
                        <a:latin typeface="Cambria Math" panose="02040503050406030204" pitchFamily="18" charset="0"/>
                        <a:ea typeface="微軟正黑體" panose="020B0604030504040204" pitchFamily="34" charset="-120"/>
                      </a:rPr>
                      <m:t>:</m:t>
                    </m:r>
                    <m:r>
                      <a:rPr lang="zh-TW" altLang="en-US" sz="1800" b="0" i="1" smtClean="0">
                        <a:latin typeface="Cambria Math" panose="02040503050406030204" pitchFamily="18" charset="0"/>
                        <a:ea typeface="微軟正黑體" panose="020B0604030504040204" pitchFamily="34" charset="-120"/>
                      </a:rPr>
                      <m:t> </m:t>
                    </m:r>
                    <m:r>
                      <a:rPr lang="zh-TW" altLang="en-US" sz="1800" i="1">
                        <a:latin typeface="Cambria Math" panose="02040503050406030204" pitchFamily="18" charset="0"/>
                        <a:ea typeface="微軟正黑體" panose="020B0604030504040204" pitchFamily="34" charset="-120"/>
                      </a:rPr>
                      <m:t>第</m:t>
                    </m:r>
                    <m:r>
                      <a:rPr lang="zh-TW" altLang="en-US" sz="1800" b="0" i="1" smtClean="0">
                        <a:latin typeface="Cambria Math" panose="02040503050406030204" pitchFamily="18" charset="0"/>
                        <a:ea typeface="微軟正黑體" panose="020B0604030504040204" pitchFamily="34" charset="-120"/>
                      </a:rPr>
                      <m:t> </m:t>
                    </m:r>
                    <m:r>
                      <a:rPr lang="en-US" altLang="zh-TW" sz="1800" b="0" i="1" smtClean="0">
                        <a:latin typeface="Cambria Math" panose="02040503050406030204" pitchFamily="18" charset="0"/>
                        <a:ea typeface="微軟正黑體" panose="020B0604030504040204" pitchFamily="34" charset="-120"/>
                      </a:rPr>
                      <m:t>𝑖</m:t>
                    </m:r>
                    <m:r>
                      <a:rPr lang="zh-TW" altLang="en-US" sz="1800" b="0" i="1" smtClean="0">
                        <a:latin typeface="Cambria Math" panose="02040503050406030204" pitchFamily="18" charset="0"/>
                        <a:ea typeface="微軟正黑體" panose="020B0604030504040204" pitchFamily="34" charset="-120"/>
                      </a:rPr>
                      <m:t> </m:t>
                    </m:r>
                    <m:r>
                      <a:rPr lang="zh-TW" altLang="en-US" sz="1800" i="1">
                        <a:latin typeface="Cambria Math" panose="02040503050406030204" pitchFamily="18" charset="0"/>
                        <a:ea typeface="微軟正黑體" panose="020B0604030504040204" pitchFamily="34" charset="-120"/>
                      </a:rPr>
                      <m:t>個</m:t>
                    </m:r>
                    <m:r>
                      <a:rPr lang="zh-TW" altLang="en-US" sz="1800" i="1" smtClean="0">
                        <a:latin typeface="Cambria Math" panose="02040503050406030204" pitchFamily="18" charset="0"/>
                        <a:ea typeface="微軟正黑體" panose="020B0604030504040204" pitchFamily="34" charset="-120"/>
                      </a:rPr>
                      <m:t>產業</m:t>
                    </m:r>
                    <m:r>
                      <a:rPr lang="zh-TW" altLang="en-US" sz="1800" i="1">
                        <a:latin typeface="Cambria Math" panose="02040503050406030204" pitchFamily="18" charset="0"/>
                        <a:ea typeface="微軟正黑體" panose="020B0604030504040204" pitchFamily="34" charset="-120"/>
                      </a:rPr>
                      <m:t>的變異數</m:t>
                    </m:r>
                  </m:oMath>
                </a14:m>
                <a:endParaRPr lang="en-US" altLang="zh-TW" sz="1800" i="1" dirty="0">
                  <a:latin typeface="Cambria Math" panose="02040503050406030204" pitchFamily="18" charset="0"/>
                  <a:ea typeface="微軟正黑體" panose="020B0604030504040204" pitchFamily="34" charset="-120"/>
                </a:endParaRPr>
              </a:p>
              <a:p>
                <a:pPr lvl="1">
                  <a:lnSpc>
                    <a:spcPct val="150000"/>
                  </a:lnSpc>
                </a:pPr>
                <a14:m>
                  <m:oMath xmlns:m="http://schemas.openxmlformats.org/officeDocument/2006/math">
                    <m:r>
                      <a:rPr lang="en-US" altLang="zh-TW" sz="1800" b="0" i="1" smtClean="0">
                        <a:latin typeface="Cambria Math" panose="02040503050406030204" pitchFamily="18" charset="0"/>
                        <a:ea typeface="微軟正黑體" panose="020B0604030504040204" pitchFamily="34" charset="-120"/>
                      </a:rPr>
                      <m:t>𝑛</m:t>
                    </m:r>
                    <m:r>
                      <a:rPr lang="zh-TW" altLang="en-US" sz="1800" b="0" i="1" smtClean="0">
                        <a:latin typeface="Cambria Math" panose="02040503050406030204" pitchFamily="18" charset="0"/>
                        <a:ea typeface="微軟正黑體" panose="020B0604030504040204" pitchFamily="34" charset="-120"/>
                      </a:rPr>
                      <m:t> </m:t>
                    </m:r>
                    <m:r>
                      <a:rPr lang="en-US" altLang="zh-TW" sz="1800" b="0" i="1" smtClean="0">
                        <a:latin typeface="Cambria Math" panose="02040503050406030204" pitchFamily="18" charset="0"/>
                        <a:ea typeface="微軟正黑體" panose="020B0604030504040204" pitchFamily="34" charset="-120"/>
                      </a:rPr>
                      <m:t>:</m:t>
                    </m:r>
                    <m:r>
                      <a:rPr lang="zh-TW" altLang="en-US" sz="1800" b="0" i="1" smtClean="0">
                        <a:latin typeface="Cambria Math" panose="02040503050406030204" pitchFamily="18" charset="0"/>
                        <a:ea typeface="微軟正黑體" panose="020B0604030504040204" pitchFamily="34" charset="-120"/>
                      </a:rPr>
                      <m:t> </m:t>
                    </m:r>
                    <m:r>
                      <a:rPr lang="zh-TW" altLang="en-US" sz="1800" i="1" smtClean="0">
                        <a:latin typeface="Cambria Math" panose="02040503050406030204" pitchFamily="18" charset="0"/>
                        <a:ea typeface="微軟正黑體" panose="020B0604030504040204" pitchFamily="34" charset="-120"/>
                      </a:rPr>
                      <m:t>特徵向量數</m:t>
                    </m:r>
                  </m:oMath>
                </a14:m>
                <a:endParaRPr lang="en-US" altLang="zh-TW" sz="1800" i="1" dirty="0">
                  <a:latin typeface="Cambria Math" panose="02040503050406030204" pitchFamily="18" charset="0"/>
                  <a:ea typeface="微軟正黑體" panose="020B0604030504040204" pitchFamily="34" charset="-120"/>
                </a:endParaRPr>
              </a:p>
              <a:p>
                <a:pPr lvl="1">
                  <a:lnSpc>
                    <a:spcPct val="150000"/>
                  </a:lnSpc>
                </a:pPr>
                <a14:m>
                  <m:oMath xmlns:m="http://schemas.openxmlformats.org/officeDocument/2006/math">
                    <m:r>
                      <a:rPr lang="en-US" altLang="zh-TW" sz="1800" b="0" i="1" smtClean="0">
                        <a:latin typeface="Cambria Math" panose="02040503050406030204" pitchFamily="18" charset="0"/>
                        <a:ea typeface="微軟正黑體" panose="020B0604030504040204" pitchFamily="34" charset="-120"/>
                      </a:rPr>
                      <m:t>𝑁</m:t>
                    </m:r>
                    <m:r>
                      <a:rPr lang="zh-TW" altLang="en-US" sz="1800" b="0" i="1" smtClean="0">
                        <a:latin typeface="Cambria Math" panose="02040503050406030204" pitchFamily="18" charset="0"/>
                        <a:ea typeface="微軟正黑體" panose="020B0604030504040204" pitchFamily="34" charset="-120"/>
                      </a:rPr>
                      <m:t> </m:t>
                    </m:r>
                    <m:r>
                      <a:rPr lang="en-US" altLang="zh-TW" sz="1800" b="0" i="1" smtClean="0">
                        <a:latin typeface="Cambria Math" panose="02040503050406030204" pitchFamily="18" charset="0"/>
                        <a:ea typeface="微軟正黑體" panose="020B0604030504040204" pitchFamily="34" charset="-120"/>
                      </a:rPr>
                      <m:t>:</m:t>
                    </m:r>
                    <m:r>
                      <a:rPr lang="zh-TW" altLang="en-US" sz="1800" b="0" i="1" smtClean="0">
                        <a:latin typeface="Cambria Math" panose="02040503050406030204" pitchFamily="18" charset="0"/>
                        <a:ea typeface="微軟正黑體" panose="020B0604030504040204" pitchFamily="34" charset="-120"/>
                      </a:rPr>
                      <m:t> </m:t>
                    </m:r>
                    <m:r>
                      <a:rPr lang="zh-TW" altLang="en-US" sz="1800" i="1">
                        <a:latin typeface="Cambria Math" panose="02040503050406030204" pitchFamily="18" charset="0"/>
                        <a:ea typeface="微軟正黑體" panose="020B0604030504040204" pitchFamily="34" charset="-120"/>
                      </a:rPr>
                      <m:t>台灣</m:t>
                    </m:r>
                    <m:r>
                      <a:rPr lang="zh-TW" altLang="en-US" sz="1800" i="1" smtClean="0">
                        <a:latin typeface="Cambria Math" panose="02040503050406030204" pitchFamily="18" charset="0"/>
                        <a:ea typeface="微軟正黑體" panose="020B0604030504040204" pitchFamily="34" charset="-120"/>
                      </a:rPr>
                      <m:t>上市櫃</m:t>
                    </m:r>
                    <m:r>
                      <a:rPr lang="zh-TW" altLang="en-US" sz="1800" i="1">
                        <a:latin typeface="Cambria Math" panose="02040503050406030204" pitchFamily="18" charset="0"/>
                        <a:ea typeface="微軟正黑體" panose="020B0604030504040204" pitchFamily="34" charset="-120"/>
                      </a:rPr>
                      <m:t>公司</m:t>
                    </m:r>
                    <m:r>
                      <a:rPr lang="zh-TW" altLang="en-US" sz="1800" i="1" smtClean="0">
                        <a:latin typeface="Cambria Math" panose="02040503050406030204" pitchFamily="18" charset="0"/>
                        <a:ea typeface="微軟正黑體" panose="020B0604030504040204" pitchFamily="34" charset="-120"/>
                      </a:rPr>
                      <m:t>共計</m:t>
                    </m:r>
                    <m:r>
                      <a:rPr lang="zh-TW" altLang="en-US" sz="1800" i="1">
                        <a:latin typeface="Cambria Math" panose="02040503050406030204" pitchFamily="18" charset="0"/>
                        <a:ea typeface="微軟正黑體" panose="020B0604030504040204" pitchFamily="34" charset="-120"/>
                      </a:rPr>
                      <m:t>產業數</m:t>
                    </m:r>
                  </m:oMath>
                </a14:m>
                <a:endParaRPr lang="en-US" altLang="zh-TW" sz="18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550727" y="1759909"/>
                <a:ext cx="8337844" cy="5286350"/>
              </a:xfrm>
              <a:blipFill>
                <a:blip r:embed="rId4"/>
                <a:stretch>
                  <a:fillRect l="-609" r="-152"/>
                </a:stretch>
              </a:blipFill>
            </p:spPr>
            <p:txBody>
              <a:bodyPr/>
              <a:lstStyle/>
              <a:p>
                <a:r>
                  <a:rPr lang="zh-TW" altLang="en-US">
                    <a:noFill/>
                  </a:rPr>
                  <a:t> </a:t>
                </a:r>
              </a:p>
            </p:txBody>
          </p:sp>
        </mc:Fallback>
      </mc:AlternateContent>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674527"/>
            <a:ext cx="7041842" cy="1085382"/>
          </a:xfrm>
        </p:spPr>
        <p:txBody>
          <a:bodyPr>
            <a:normAutofit/>
          </a:bodyPr>
          <a:lstStyle/>
          <a:p>
            <a:r>
              <a:rPr lang="zh-TW" altLang="en-US" sz="4000" b="1" dirty="0">
                <a:latin typeface="微軟正黑體" panose="020B0604030504040204" pitchFamily="34" charset="-120"/>
                <a:ea typeface="微軟正黑體" panose="020B0604030504040204" pitchFamily="34" charset="-120"/>
              </a:rPr>
              <a:t>吸收比率</a:t>
            </a:r>
            <a:r>
              <a:rPr lang="en-US" altLang="zh-TW" sz="4000" b="1" dirty="0">
                <a:latin typeface="微軟正黑體" panose="020B0604030504040204" pitchFamily="34" charset="-120"/>
                <a:ea typeface="微軟正黑體" panose="020B0604030504040204" pitchFamily="34" charset="-120"/>
              </a:rPr>
              <a:t>(Absorption Ratio)</a:t>
            </a:r>
            <a:endParaRPr lang="zh-TW" altLang="en-US" sz="4000" b="1" dirty="0">
              <a:latin typeface="微軟正黑體" panose="020B0604030504040204" pitchFamily="34" charset="-120"/>
              <a:ea typeface="微軟正黑體" panose="020B0604030504040204" pitchFamily="34" charset="-120"/>
            </a:endParaRPr>
          </a:p>
        </p:txBody>
      </p:sp>
      <p:grpSp>
        <p:nvGrpSpPr>
          <p:cNvPr id="12" name="群組 11">
            <a:extLst>
              <a:ext uri="{FF2B5EF4-FFF2-40B4-BE49-F238E27FC236}">
                <a16:creationId xmlns:a16="http://schemas.microsoft.com/office/drawing/2014/main" id="{DDFB4B12-59A6-F1E9-54FC-CFE5F8CCAF3F}"/>
              </a:ext>
            </a:extLst>
          </p:cNvPr>
          <p:cNvGrpSpPr/>
          <p:nvPr/>
        </p:nvGrpSpPr>
        <p:grpSpPr>
          <a:xfrm>
            <a:off x="-114300" y="0"/>
            <a:ext cx="9258300" cy="581799"/>
            <a:chOff x="-114300" y="0"/>
            <a:chExt cx="9258300" cy="581799"/>
          </a:xfrm>
        </p:grpSpPr>
        <p:sp>
          <p:nvSpPr>
            <p:cNvPr id="13" name="矩形 12">
              <a:extLst>
                <a:ext uri="{FF2B5EF4-FFF2-40B4-BE49-F238E27FC236}">
                  <a16:creationId xmlns:a16="http://schemas.microsoft.com/office/drawing/2014/main" id="{EDCC0493-713B-21EB-3147-3AC2F9BE189D}"/>
                </a:ext>
              </a:extLst>
            </p:cNvPr>
            <p:cNvSpPr/>
            <p:nvPr/>
          </p:nvSpPr>
          <p:spPr>
            <a:xfrm>
              <a:off x="-114300" y="0"/>
              <a:ext cx="9258300" cy="581799"/>
            </a:xfrm>
            <a:prstGeom prst="rect">
              <a:avLst/>
            </a:prstGeom>
            <a:solidFill>
              <a:schemeClr val="accent5">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五邊形 13">
              <a:extLst>
                <a:ext uri="{FF2B5EF4-FFF2-40B4-BE49-F238E27FC236}">
                  <a16:creationId xmlns:a16="http://schemas.microsoft.com/office/drawing/2014/main" id="{95E66B14-C816-C0AE-0435-BE5109C627AB}"/>
                </a:ext>
              </a:extLst>
            </p:cNvPr>
            <p:cNvSpPr/>
            <p:nvPr/>
          </p:nvSpPr>
          <p:spPr>
            <a:xfrm>
              <a:off x="0" y="6627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資產中心度</a:t>
              </a:r>
              <a:endParaRPr kumimoji="1" lang="zh-TW" altLang="en-US" dirty="0"/>
            </a:p>
          </p:txBody>
        </p:sp>
        <p:sp>
          <p:nvSpPr>
            <p:cNvPr id="15" name="矩形 14">
              <a:extLst>
                <a:ext uri="{FF2B5EF4-FFF2-40B4-BE49-F238E27FC236}">
                  <a16:creationId xmlns:a16="http://schemas.microsoft.com/office/drawing/2014/main" id="{7B46E8EE-D59E-F272-FDE1-241647B918C2}"/>
                </a:ext>
              </a:extLst>
            </p:cNvPr>
            <p:cNvSpPr/>
            <p:nvPr/>
          </p:nvSpPr>
          <p:spPr>
            <a:xfrm>
              <a:off x="2826011" y="73185"/>
              <a:ext cx="1683006"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產業報酬率</a:t>
              </a:r>
            </a:p>
          </p:txBody>
        </p:sp>
        <p:sp>
          <p:nvSpPr>
            <p:cNvPr id="17" name="矩形 16">
              <a:extLst>
                <a:ext uri="{FF2B5EF4-FFF2-40B4-BE49-F238E27FC236}">
                  <a16:creationId xmlns:a16="http://schemas.microsoft.com/office/drawing/2014/main" id="{B6B4D8C1-5FF2-2DE6-5719-C51C18E3DCAA}"/>
                </a:ext>
              </a:extLst>
            </p:cNvPr>
            <p:cNvSpPr/>
            <p:nvPr/>
          </p:nvSpPr>
          <p:spPr>
            <a:xfrm>
              <a:off x="4994370" y="76641"/>
              <a:ext cx="1593047"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吸收比率</a:t>
              </a:r>
            </a:p>
          </p:txBody>
        </p:sp>
        <p:sp>
          <p:nvSpPr>
            <p:cNvPr id="18" name="矩形 17">
              <a:extLst>
                <a:ext uri="{FF2B5EF4-FFF2-40B4-BE49-F238E27FC236}">
                  <a16:creationId xmlns:a16="http://schemas.microsoft.com/office/drawing/2014/main" id="{B015F6A1-1F57-9E32-3260-AC9C89FEF83D}"/>
                </a:ext>
              </a:extLst>
            </p:cNvPr>
            <p:cNvSpPr/>
            <p:nvPr/>
          </p:nvSpPr>
          <p:spPr>
            <a:xfrm>
              <a:off x="7072770" y="76641"/>
              <a:ext cx="1593047"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資產中心度</a:t>
              </a:r>
            </a:p>
          </p:txBody>
        </p:sp>
      </p:grpSp>
      <p:sp>
        <p:nvSpPr>
          <p:cNvPr id="4" name="投影片編號版面配置區 3">
            <a:extLst>
              <a:ext uri="{FF2B5EF4-FFF2-40B4-BE49-F238E27FC236}">
                <a16:creationId xmlns:a16="http://schemas.microsoft.com/office/drawing/2014/main" id="{38A85A32-806F-D03F-B80F-383E87D6E86D}"/>
              </a:ext>
            </a:extLst>
          </p:cNvPr>
          <p:cNvSpPr>
            <a:spLocks noGrp="1"/>
          </p:cNvSpPr>
          <p:nvPr>
            <p:ph type="sldNum" sz="quarter" idx="12"/>
          </p:nvPr>
        </p:nvSpPr>
        <p:spPr/>
        <p:txBody>
          <a:bodyPr/>
          <a:lstStyle/>
          <a:p>
            <a:fld id="{30A4F673-566E-4994-9325-4509F8D5850D}" type="slidenum">
              <a:rPr lang="zh-TW" altLang="en-US" smtClean="0"/>
              <a:t>17</a:t>
            </a:fld>
            <a:endParaRPr lang="zh-TW" altLang="en-US"/>
          </a:p>
        </p:txBody>
      </p:sp>
    </p:spTree>
    <p:extLst>
      <p:ext uri="{BB962C8B-B14F-4D97-AF65-F5344CB8AC3E}">
        <p14:creationId xmlns:p14="http://schemas.microsoft.com/office/powerpoint/2010/main" val="4171596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EF575BD-D559-7B4F-DDF6-8DFA64A0965D}"/>
              </a:ext>
            </a:extLst>
          </p:cNvPr>
          <p:cNvSpPr/>
          <p:nvPr/>
        </p:nvSpPr>
        <p:spPr>
          <a:xfrm>
            <a:off x="0" y="4697506"/>
            <a:ext cx="3975912" cy="2160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內容版面配置區 2"/>
          <p:cNvSpPr>
            <a:spLocks noGrp="1"/>
          </p:cNvSpPr>
          <p:nvPr>
            <p:ph idx="1"/>
          </p:nvPr>
        </p:nvSpPr>
        <p:spPr>
          <a:xfrm>
            <a:off x="550727" y="1759909"/>
            <a:ext cx="8337844" cy="1861832"/>
          </a:xfrm>
        </p:spPr>
        <p:txBody>
          <a:bodyPr>
            <a:normAutofit/>
          </a:bodyPr>
          <a:lstStyle/>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p:txBody>
      </p:sp>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674527"/>
            <a:ext cx="7041842" cy="1085382"/>
          </a:xfrm>
        </p:spPr>
        <p:txBody>
          <a:bodyPr>
            <a:normAutofit/>
          </a:bodyPr>
          <a:lstStyle/>
          <a:p>
            <a:r>
              <a:rPr lang="zh-TW" altLang="en-US" sz="4000" b="1" dirty="0">
                <a:latin typeface="微軟正黑體" panose="020B0604030504040204" pitchFamily="34" charset="-120"/>
                <a:ea typeface="微軟正黑體" panose="020B0604030504040204" pitchFamily="34" charset="-120"/>
              </a:rPr>
              <a:t>吸收比率</a:t>
            </a:r>
            <a:r>
              <a:rPr lang="en-US" altLang="zh-TW" sz="4000" b="1" dirty="0">
                <a:latin typeface="微軟正黑體" panose="020B0604030504040204" pitchFamily="34" charset="-120"/>
                <a:ea typeface="微軟正黑體" panose="020B0604030504040204" pitchFamily="34" charset="-120"/>
              </a:rPr>
              <a:t>(Absorption Ratio)</a:t>
            </a:r>
            <a:endParaRPr lang="zh-TW" altLang="en-US" sz="4000" b="1"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C1EA16B6-0C0D-134C-70F0-A096BCA683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300" y="2690825"/>
            <a:ext cx="6647100" cy="3988260"/>
          </a:xfrm>
          <a:prstGeom prst="rect">
            <a:avLst/>
          </a:prstGeom>
        </p:spPr>
      </p:pic>
      <p:sp>
        <p:nvSpPr>
          <p:cNvPr id="6" name="內容版面配置區 2">
            <a:extLst>
              <a:ext uri="{FF2B5EF4-FFF2-40B4-BE49-F238E27FC236}">
                <a16:creationId xmlns:a16="http://schemas.microsoft.com/office/drawing/2014/main" id="{F8EA723F-B37E-CBE0-78E9-D352A191F936}"/>
              </a:ext>
            </a:extLst>
          </p:cNvPr>
          <p:cNvSpPr txBox="1">
            <a:spLocks/>
          </p:cNvSpPr>
          <p:nvPr/>
        </p:nvSpPr>
        <p:spPr>
          <a:xfrm>
            <a:off x="550727" y="1759909"/>
            <a:ext cx="8337844" cy="52863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TW" altLang="en-US" sz="2000" dirty="0">
                <a:latin typeface="微軟正黑體" panose="020B0604030504040204" pitchFamily="34" charset="-120"/>
                <a:ea typeface="微軟正黑體" panose="020B0604030504040204" pitchFamily="34" charset="-120"/>
              </a:rPr>
              <a:t>臺股市場自 </a:t>
            </a:r>
            <a:r>
              <a:rPr lang="en-US" altLang="zh-TW" sz="2000" dirty="0">
                <a:latin typeface="微軟正黑體" panose="020B0604030504040204" pitchFamily="34" charset="-120"/>
                <a:ea typeface="微軟正黑體" panose="020B0604030504040204" pitchFamily="34" charset="-120"/>
              </a:rPr>
              <a:t>2012 </a:t>
            </a:r>
            <a:r>
              <a:rPr lang="zh-TW" altLang="en-US" sz="2000" dirty="0">
                <a:latin typeface="微軟正黑體" panose="020B0604030504040204" pitchFamily="34" charset="-120"/>
                <a:ea typeface="微軟正黑體" panose="020B0604030504040204" pitchFamily="34" charset="-120"/>
              </a:rPr>
              <a:t>年至 </a:t>
            </a:r>
            <a:r>
              <a:rPr lang="en-US" altLang="zh-TW" sz="2000" dirty="0">
                <a:latin typeface="微軟正黑體" panose="020B0604030504040204" pitchFamily="34" charset="-120"/>
                <a:ea typeface="微軟正黑體" panose="020B0604030504040204" pitchFamily="34" charset="-120"/>
              </a:rPr>
              <a:t>2019 </a:t>
            </a:r>
            <a:r>
              <a:rPr lang="zh-TW" altLang="en-US" sz="2000" dirty="0">
                <a:latin typeface="微軟正黑體" panose="020B0604030504040204" pitchFamily="34" charset="-120"/>
                <a:ea typeface="微軟正黑體" panose="020B0604030504040204" pitchFamily="34" charset="-120"/>
              </a:rPr>
              <a:t>年之吸收比率與臺灣加權股價指數，可以發現其在這期間二者呈現負相關。</a:t>
            </a:r>
            <a:endParaRPr lang="en-US" altLang="zh-TW" sz="2000" dirty="0">
              <a:latin typeface="微軟正黑體" panose="020B0604030504040204" pitchFamily="34" charset="-120"/>
              <a:ea typeface="微軟正黑體" panose="020B0604030504040204" pitchFamily="34" charset="-120"/>
            </a:endParaRPr>
          </a:p>
        </p:txBody>
      </p:sp>
      <p:grpSp>
        <p:nvGrpSpPr>
          <p:cNvPr id="24" name="群組 23">
            <a:extLst>
              <a:ext uri="{FF2B5EF4-FFF2-40B4-BE49-F238E27FC236}">
                <a16:creationId xmlns:a16="http://schemas.microsoft.com/office/drawing/2014/main" id="{F76476A6-9C10-3369-42A5-2AD5E4A8D611}"/>
              </a:ext>
            </a:extLst>
          </p:cNvPr>
          <p:cNvGrpSpPr/>
          <p:nvPr/>
        </p:nvGrpSpPr>
        <p:grpSpPr>
          <a:xfrm>
            <a:off x="-114300" y="0"/>
            <a:ext cx="9258300" cy="581799"/>
            <a:chOff x="-114300" y="0"/>
            <a:chExt cx="9258300" cy="581799"/>
          </a:xfrm>
        </p:grpSpPr>
        <p:sp>
          <p:nvSpPr>
            <p:cNvPr id="25" name="矩形 24">
              <a:extLst>
                <a:ext uri="{FF2B5EF4-FFF2-40B4-BE49-F238E27FC236}">
                  <a16:creationId xmlns:a16="http://schemas.microsoft.com/office/drawing/2014/main" id="{FDCD04B8-1345-B6E1-B5B3-B21E00FB7454}"/>
                </a:ext>
              </a:extLst>
            </p:cNvPr>
            <p:cNvSpPr/>
            <p:nvPr/>
          </p:nvSpPr>
          <p:spPr>
            <a:xfrm>
              <a:off x="-114300" y="0"/>
              <a:ext cx="9258300" cy="581799"/>
            </a:xfrm>
            <a:prstGeom prst="rect">
              <a:avLst/>
            </a:prstGeom>
            <a:solidFill>
              <a:schemeClr val="accent5">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6" name="五邊形 25">
              <a:extLst>
                <a:ext uri="{FF2B5EF4-FFF2-40B4-BE49-F238E27FC236}">
                  <a16:creationId xmlns:a16="http://schemas.microsoft.com/office/drawing/2014/main" id="{DE4F773C-2541-EFD5-26C8-C3EC62B69600}"/>
                </a:ext>
              </a:extLst>
            </p:cNvPr>
            <p:cNvSpPr/>
            <p:nvPr/>
          </p:nvSpPr>
          <p:spPr>
            <a:xfrm>
              <a:off x="0" y="6627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資產中心度</a:t>
              </a:r>
              <a:endParaRPr kumimoji="1" lang="zh-TW" altLang="en-US" dirty="0"/>
            </a:p>
          </p:txBody>
        </p:sp>
        <p:sp>
          <p:nvSpPr>
            <p:cNvPr id="27" name="矩形 26">
              <a:extLst>
                <a:ext uri="{FF2B5EF4-FFF2-40B4-BE49-F238E27FC236}">
                  <a16:creationId xmlns:a16="http://schemas.microsoft.com/office/drawing/2014/main" id="{E32A2BBE-26BC-6F1B-53E7-9E612F8B060D}"/>
                </a:ext>
              </a:extLst>
            </p:cNvPr>
            <p:cNvSpPr/>
            <p:nvPr/>
          </p:nvSpPr>
          <p:spPr>
            <a:xfrm>
              <a:off x="2826011" y="73185"/>
              <a:ext cx="1683006"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產業報酬率</a:t>
              </a:r>
            </a:p>
          </p:txBody>
        </p:sp>
        <p:sp>
          <p:nvSpPr>
            <p:cNvPr id="28" name="矩形 27">
              <a:extLst>
                <a:ext uri="{FF2B5EF4-FFF2-40B4-BE49-F238E27FC236}">
                  <a16:creationId xmlns:a16="http://schemas.microsoft.com/office/drawing/2014/main" id="{7D89FE74-1087-240B-91B0-10801C51934E}"/>
                </a:ext>
              </a:extLst>
            </p:cNvPr>
            <p:cNvSpPr/>
            <p:nvPr/>
          </p:nvSpPr>
          <p:spPr>
            <a:xfrm>
              <a:off x="4994370" y="76641"/>
              <a:ext cx="1593047"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吸收比率</a:t>
              </a:r>
            </a:p>
          </p:txBody>
        </p:sp>
        <p:sp>
          <p:nvSpPr>
            <p:cNvPr id="29" name="矩形 28">
              <a:extLst>
                <a:ext uri="{FF2B5EF4-FFF2-40B4-BE49-F238E27FC236}">
                  <a16:creationId xmlns:a16="http://schemas.microsoft.com/office/drawing/2014/main" id="{C86BC095-2423-D73F-5232-9D01A9351DED}"/>
                </a:ext>
              </a:extLst>
            </p:cNvPr>
            <p:cNvSpPr/>
            <p:nvPr/>
          </p:nvSpPr>
          <p:spPr>
            <a:xfrm>
              <a:off x="7072770" y="76641"/>
              <a:ext cx="1593047"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資產中心度</a:t>
              </a:r>
            </a:p>
          </p:txBody>
        </p:sp>
      </p:grpSp>
      <p:sp>
        <p:nvSpPr>
          <p:cNvPr id="4" name="投影片編號版面配置區 3">
            <a:extLst>
              <a:ext uri="{FF2B5EF4-FFF2-40B4-BE49-F238E27FC236}">
                <a16:creationId xmlns:a16="http://schemas.microsoft.com/office/drawing/2014/main" id="{B1195E0C-67A4-FDBB-2E02-3A27CF7C7731}"/>
              </a:ext>
            </a:extLst>
          </p:cNvPr>
          <p:cNvSpPr>
            <a:spLocks noGrp="1"/>
          </p:cNvSpPr>
          <p:nvPr>
            <p:ph type="sldNum" sz="quarter" idx="12"/>
          </p:nvPr>
        </p:nvSpPr>
        <p:spPr/>
        <p:txBody>
          <a:bodyPr/>
          <a:lstStyle/>
          <a:p>
            <a:fld id="{30A4F673-566E-4994-9325-4509F8D5850D}" type="slidenum">
              <a:rPr lang="zh-TW" altLang="en-US" smtClean="0"/>
              <a:t>18</a:t>
            </a:fld>
            <a:endParaRPr lang="zh-TW" altLang="en-US"/>
          </a:p>
        </p:txBody>
      </p:sp>
    </p:spTree>
    <p:extLst>
      <p:ext uri="{BB962C8B-B14F-4D97-AF65-F5344CB8AC3E}">
        <p14:creationId xmlns:p14="http://schemas.microsoft.com/office/powerpoint/2010/main" val="4201855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550727" y="1759909"/>
                <a:ext cx="8337844" cy="5286350"/>
              </a:xfrm>
            </p:spPr>
            <p:txBody>
              <a:bodyPr>
                <a:norm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以原始數據在特徵向量上之特徵值作為權重，可視為該產業對於該主成份之影響性，更可視為該產業帶給整體市場波動之影響力</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en-US" altLang="zh-TW" sz="2400" dirty="0">
                    <a:latin typeface="微軟正黑體" panose="020B0604030504040204" pitchFamily="34" charset="-120"/>
                    <a:ea typeface="微軟正黑體" panose="020B0604030504040204" pitchFamily="34" charset="-120"/>
                  </a:rPr>
                  <a:t> </a:t>
                </a:r>
                <a14:m>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a:rPr lang="en-US" altLang="zh-TW" sz="2400" b="0" i="1" smtClean="0">
                            <a:latin typeface="Cambria Math" panose="02040503050406030204" pitchFamily="18" charset="0"/>
                            <a:ea typeface="微軟正黑體" panose="020B0604030504040204" pitchFamily="34" charset="-120"/>
                          </a:rPr>
                          <m:t>𝐶</m:t>
                        </m:r>
                      </m:e>
                      <m:sub>
                        <m:r>
                          <a:rPr lang="en-US" altLang="zh-TW" sz="2400" b="0" i="1" smtClean="0">
                            <a:latin typeface="Cambria Math" panose="02040503050406030204" pitchFamily="18" charset="0"/>
                            <a:ea typeface="微軟正黑體" panose="020B0604030504040204" pitchFamily="34" charset="-120"/>
                          </a:rPr>
                          <m:t>𝑖</m:t>
                        </m:r>
                      </m:sub>
                    </m:sSub>
                    <m:r>
                      <a:rPr lang="en-US" altLang="zh-TW" sz="2400" b="0" i="1" smtClean="0">
                        <a:latin typeface="Cambria Math" panose="02040503050406030204" pitchFamily="18" charset="0"/>
                        <a:ea typeface="微軟正黑體" panose="020B0604030504040204" pitchFamily="34" charset="-120"/>
                      </a:rPr>
                      <m:t>= </m:t>
                    </m:r>
                    <m:nary>
                      <m:naryPr>
                        <m:chr m:val="∑"/>
                        <m:ctrlPr>
                          <a:rPr lang="en-US" altLang="zh-TW" sz="2400" b="0" i="1" smtClean="0">
                            <a:latin typeface="Cambria Math" panose="02040503050406030204" pitchFamily="18" charset="0"/>
                            <a:ea typeface="微軟正黑體" panose="020B0604030504040204" pitchFamily="34" charset="-120"/>
                          </a:rPr>
                        </m:ctrlPr>
                      </m:naryPr>
                      <m:sub>
                        <m:r>
                          <m:rPr>
                            <m:brk m:alnAt="23"/>
                          </m:rPr>
                          <a:rPr lang="en-US" altLang="zh-TW" sz="2400" b="0" i="1" smtClean="0">
                            <a:latin typeface="Cambria Math" panose="02040503050406030204" pitchFamily="18" charset="0"/>
                            <a:ea typeface="微軟正黑體" panose="020B0604030504040204" pitchFamily="34" charset="-120"/>
                          </a:rPr>
                          <m:t>𝑗</m:t>
                        </m:r>
                        <m:r>
                          <a:rPr lang="en-US" altLang="zh-TW" sz="2400" b="0" i="1" smtClean="0">
                            <a:latin typeface="Cambria Math" panose="02040503050406030204" pitchFamily="18" charset="0"/>
                            <a:ea typeface="微軟正黑體" panose="020B0604030504040204" pitchFamily="34" charset="-120"/>
                          </a:rPr>
                          <m:t>=1</m:t>
                        </m:r>
                      </m:sub>
                      <m:sup>
                        <m:r>
                          <a:rPr lang="en-US" altLang="zh-TW" sz="2400" b="0" i="1" smtClean="0">
                            <a:latin typeface="Cambria Math" panose="02040503050406030204" pitchFamily="18" charset="0"/>
                            <a:ea typeface="微軟正黑體" panose="020B0604030504040204" pitchFamily="34" charset="-120"/>
                          </a:rPr>
                          <m:t>𝑛</m:t>
                        </m:r>
                      </m:sup>
                      <m:e>
                        <m:r>
                          <a:rPr lang="en-US" altLang="zh-TW" sz="2400" b="0" i="1" smtClean="0">
                            <a:latin typeface="Cambria Math" panose="02040503050406030204" pitchFamily="18" charset="0"/>
                            <a:ea typeface="微軟正黑體" panose="020B0604030504040204" pitchFamily="34" charset="-120"/>
                          </a:rPr>
                          <m:t>(</m:t>
                        </m:r>
                        <m:r>
                          <a:rPr lang="en-US" altLang="zh-TW" sz="2400" i="1">
                            <a:latin typeface="Cambria Math" panose="02040503050406030204" pitchFamily="18" charset="0"/>
                            <a:ea typeface="微軟正黑體" panose="020B0604030504040204" pitchFamily="34" charset="-120"/>
                          </a:rPr>
                          <m:t>|</m:t>
                        </m:r>
                        <m:sSubSup>
                          <m:sSubSupPr>
                            <m:ctrlPr>
                              <a:rPr lang="en-US" altLang="zh-TW" sz="2400" i="1">
                                <a:latin typeface="Cambria Math" panose="02040503050406030204" pitchFamily="18" charset="0"/>
                                <a:ea typeface="微軟正黑體" panose="020B0604030504040204" pitchFamily="34" charset="-120"/>
                              </a:rPr>
                            </m:ctrlPr>
                          </m:sSubSupPr>
                          <m:e>
                            <m:r>
                              <a:rPr lang="en-US" altLang="zh-TW" sz="2400" i="1">
                                <a:latin typeface="Cambria Math" panose="02040503050406030204" pitchFamily="18" charset="0"/>
                                <a:ea typeface="微軟正黑體" panose="020B0604030504040204" pitchFamily="34" charset="-120"/>
                              </a:rPr>
                              <m:t>𝐸𝑉</m:t>
                            </m:r>
                          </m:e>
                          <m:sub>
                            <m:r>
                              <a:rPr lang="en-US" altLang="zh-TW" sz="2400" i="1">
                                <a:latin typeface="Cambria Math" panose="02040503050406030204" pitchFamily="18" charset="0"/>
                                <a:ea typeface="微軟正黑體" panose="020B0604030504040204" pitchFamily="34" charset="-120"/>
                              </a:rPr>
                              <m:t>𝑖</m:t>
                            </m:r>
                          </m:sub>
                          <m:sup>
                            <m:r>
                              <a:rPr lang="en-US" altLang="zh-TW" sz="2400" i="1">
                                <a:latin typeface="Cambria Math" panose="02040503050406030204" pitchFamily="18" charset="0"/>
                                <a:ea typeface="微軟正黑體" panose="020B0604030504040204" pitchFamily="34" charset="-120"/>
                              </a:rPr>
                              <m:t>𝑗</m:t>
                            </m:r>
                          </m:sup>
                        </m:sSubSup>
                        <m:r>
                          <a:rPr lang="en-US" altLang="zh-TW" sz="2400" i="1">
                            <a:latin typeface="Cambria Math" panose="02040503050406030204" pitchFamily="18" charset="0"/>
                            <a:ea typeface="微軟正黑體" panose="020B0604030504040204" pitchFamily="34" charset="-120"/>
                          </a:rPr>
                          <m:t>|</m:t>
                        </m:r>
                        <m:r>
                          <a:rPr lang="en-US" altLang="zh-TW" sz="2400" b="0" i="1" smtClean="0">
                            <a:latin typeface="Cambria Math" panose="02040503050406030204" pitchFamily="18" charset="0"/>
                            <a:ea typeface="微軟正黑體" panose="020B0604030504040204" pitchFamily="34" charset="-120"/>
                          </a:rPr>
                          <m:t>∗</m:t>
                        </m:r>
                        <m:f>
                          <m:fPr>
                            <m:ctrlPr>
                              <a:rPr lang="en-US" altLang="zh-TW" sz="2400" b="0" i="1" smtClean="0">
                                <a:latin typeface="Cambria Math" panose="02040503050406030204" pitchFamily="18" charset="0"/>
                                <a:ea typeface="微軟正黑體" panose="020B0604030504040204" pitchFamily="34" charset="-120"/>
                              </a:rPr>
                            </m:ctrlPr>
                          </m:fPr>
                          <m:num>
                            <m:sSub>
                              <m:sSubPr>
                                <m:ctrlPr>
                                  <a:rPr lang="en-US" altLang="zh-TW" sz="2400" i="1">
                                    <a:latin typeface="Cambria Math" panose="02040503050406030204" pitchFamily="18" charset="0"/>
                                    <a:ea typeface="微軟正黑體" panose="020B0604030504040204" pitchFamily="34" charset="-120"/>
                                  </a:rPr>
                                </m:ctrlPr>
                              </m:sSubPr>
                              <m:e>
                                <m:r>
                                  <a:rPr lang="en-US" altLang="zh-TW" sz="2400" i="1">
                                    <a:latin typeface="Cambria Math" panose="02040503050406030204" pitchFamily="18" charset="0"/>
                                    <a:ea typeface="微軟正黑體" panose="020B0604030504040204" pitchFamily="34" charset="-120"/>
                                  </a:rPr>
                                  <m:t>𝐴𝑅</m:t>
                                </m:r>
                              </m:e>
                              <m:sub>
                                <m:r>
                                  <a:rPr lang="en-US" altLang="zh-TW" sz="2400" i="1">
                                    <a:latin typeface="Cambria Math" panose="02040503050406030204" pitchFamily="18" charset="0"/>
                                    <a:ea typeface="微軟正黑體" panose="020B0604030504040204" pitchFamily="34" charset="-120"/>
                                  </a:rPr>
                                  <m:t>𝑗</m:t>
                                </m:r>
                              </m:sub>
                            </m:sSub>
                          </m:num>
                          <m:den>
                            <m:nary>
                              <m:naryPr>
                                <m:chr m:val="∑"/>
                                <m:ctrlPr>
                                  <a:rPr lang="en-US" altLang="zh-TW" sz="2400" b="0" i="1" smtClean="0">
                                    <a:latin typeface="Cambria Math" panose="02040503050406030204" pitchFamily="18" charset="0"/>
                                    <a:ea typeface="微軟正黑體" panose="020B0604030504040204" pitchFamily="34" charset="-120"/>
                                  </a:rPr>
                                </m:ctrlPr>
                              </m:naryPr>
                              <m:sub>
                                <m:r>
                                  <m:rPr>
                                    <m:brk m:alnAt="23"/>
                                  </m:rPr>
                                  <a:rPr lang="en-US" altLang="zh-TW" sz="2400" b="0" i="1" smtClean="0">
                                    <a:latin typeface="Cambria Math" panose="02040503050406030204" pitchFamily="18" charset="0"/>
                                    <a:ea typeface="微軟正黑體" panose="020B0604030504040204" pitchFamily="34" charset="-120"/>
                                  </a:rPr>
                                  <m:t>𝑗</m:t>
                                </m:r>
                                <m:r>
                                  <a:rPr lang="en-US" altLang="zh-TW" sz="2400" b="0" i="1" smtClean="0">
                                    <a:latin typeface="Cambria Math" panose="02040503050406030204" pitchFamily="18" charset="0"/>
                                    <a:ea typeface="微軟正黑體" panose="020B0604030504040204" pitchFamily="34" charset="-120"/>
                                  </a:rPr>
                                  <m:t>=1</m:t>
                                </m:r>
                              </m:sub>
                              <m:sup>
                                <m:r>
                                  <a:rPr lang="en-US" altLang="zh-TW" sz="2400" b="0" i="1" smtClean="0">
                                    <a:latin typeface="Cambria Math" panose="02040503050406030204" pitchFamily="18" charset="0"/>
                                    <a:ea typeface="微軟正黑體" panose="020B0604030504040204" pitchFamily="34" charset="-120"/>
                                  </a:rPr>
                                  <m:t>𝑛</m:t>
                                </m:r>
                              </m:sup>
                              <m:e>
                                <m:sSub>
                                  <m:sSubPr>
                                    <m:ctrlPr>
                                      <a:rPr lang="en-US" altLang="zh-TW" sz="2400" b="0" i="1" smtClean="0">
                                        <a:latin typeface="Cambria Math" panose="02040503050406030204" pitchFamily="18" charset="0"/>
                                        <a:ea typeface="微軟正黑體" panose="020B0604030504040204" pitchFamily="34" charset="-120"/>
                                      </a:rPr>
                                    </m:ctrlPr>
                                  </m:sSubPr>
                                  <m:e>
                                    <m:r>
                                      <a:rPr lang="en-US" altLang="zh-TW" sz="2400" b="0" i="1" smtClean="0">
                                        <a:latin typeface="Cambria Math" panose="02040503050406030204" pitchFamily="18" charset="0"/>
                                        <a:ea typeface="微軟正黑體" panose="020B0604030504040204" pitchFamily="34" charset="-120"/>
                                      </a:rPr>
                                      <m:t>𝐴𝑅</m:t>
                                    </m:r>
                                  </m:e>
                                  <m:sub>
                                    <m:r>
                                      <a:rPr lang="en-US" altLang="zh-TW" sz="2400" b="0" i="1" smtClean="0">
                                        <a:latin typeface="Cambria Math" panose="02040503050406030204" pitchFamily="18" charset="0"/>
                                        <a:ea typeface="微軟正黑體" panose="020B0604030504040204" pitchFamily="34" charset="-120"/>
                                      </a:rPr>
                                      <m:t>𝑗</m:t>
                                    </m:r>
                                  </m:sub>
                                </m:sSub>
                              </m:e>
                            </m:nary>
                          </m:den>
                        </m:f>
                        <m:r>
                          <a:rPr lang="en-US" altLang="zh-TW" sz="2400" b="0" i="1" smtClean="0">
                            <a:latin typeface="Cambria Math" panose="02040503050406030204" pitchFamily="18" charset="0"/>
                            <a:ea typeface="微軟正黑體" panose="020B0604030504040204" pitchFamily="34" charset="-120"/>
                          </a:rPr>
                          <m:t>)</m:t>
                        </m:r>
                      </m:e>
                    </m:nary>
                  </m:oMath>
                </a14:m>
                <a:r>
                  <a:rPr lang="en-US" altLang="zh-TW" sz="2400" dirty="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en-US" altLang="zh-TW" sz="2000" dirty="0">
                    <a:latin typeface="Cambria Math" panose="02040503050406030204" pitchFamily="18" charset="0"/>
                    <a:ea typeface="Cambria Math" panose="02040503050406030204" pitchFamily="18" charset="0"/>
                  </a:rPr>
                  <a:t> </a:t>
                </a:r>
                <a14:m>
                  <m:oMath xmlns:m="http://schemas.openxmlformats.org/officeDocument/2006/math">
                    <m:d>
                      <m:dPr>
                        <m:begChr m:val="|"/>
                        <m:endChr m:val="|"/>
                        <m:ctrlPr>
                          <a:rPr lang="en-US" altLang="zh-TW" sz="2000" b="0" i="1" smtClean="0">
                            <a:latin typeface="Cambria Math" panose="02040503050406030204" pitchFamily="18" charset="0"/>
                            <a:ea typeface="Cambria Math" panose="02040503050406030204" pitchFamily="18" charset="0"/>
                          </a:rPr>
                        </m:ctrlPr>
                      </m:dPr>
                      <m:e>
                        <m:sSubSup>
                          <m:sSubSupPr>
                            <m:ctrlPr>
                              <a:rPr lang="en-US" altLang="zh-TW" sz="2000" b="0" i="1" smtClean="0">
                                <a:latin typeface="Cambria Math" panose="02040503050406030204" pitchFamily="18" charset="0"/>
                                <a:ea typeface="Cambria Math" panose="02040503050406030204" pitchFamily="18" charset="0"/>
                              </a:rPr>
                            </m:ctrlPr>
                          </m:sSubSupPr>
                          <m:e>
                            <m:r>
                              <a:rPr lang="en-US" altLang="zh-TW" sz="2000" b="0" i="1" smtClean="0">
                                <a:latin typeface="Cambria Math" panose="02040503050406030204" pitchFamily="18" charset="0"/>
                                <a:ea typeface="Cambria Math" panose="02040503050406030204" pitchFamily="18" charset="0"/>
                              </a:rPr>
                              <m:t>𝐸𝑉</m:t>
                            </m:r>
                          </m:e>
                          <m:sub>
                            <m:r>
                              <a:rPr lang="en-US" altLang="zh-TW" sz="2000" b="0" i="1" smtClean="0">
                                <a:latin typeface="Cambria Math" panose="02040503050406030204" pitchFamily="18" charset="0"/>
                                <a:ea typeface="Cambria Math" panose="02040503050406030204" pitchFamily="18" charset="0"/>
                              </a:rPr>
                              <m:t>𝑖</m:t>
                            </m:r>
                          </m:sub>
                          <m:sup>
                            <m:r>
                              <a:rPr lang="en-US" altLang="zh-TW" sz="2000" b="0" i="1" smtClean="0">
                                <a:latin typeface="Cambria Math" panose="02040503050406030204" pitchFamily="18" charset="0"/>
                                <a:ea typeface="Cambria Math" panose="02040503050406030204" pitchFamily="18" charset="0"/>
                              </a:rPr>
                              <m:t>𝑗</m:t>
                            </m:r>
                          </m:sup>
                        </m:sSubSup>
                      </m:e>
                    </m:d>
                    <m:r>
                      <a:rPr lang="en-US" altLang="zh-TW" sz="2000" b="0" i="1" smtClean="0">
                        <a:latin typeface="Cambria Math" panose="02040503050406030204" pitchFamily="18" charset="0"/>
                        <a:ea typeface="Cambria Math" panose="02040503050406030204" pitchFamily="18" charset="0"/>
                      </a:rPr>
                      <m:t>:</m:t>
                    </m:r>
                    <m:r>
                      <a:rPr lang="zh-TW" altLang="en-US" sz="2000" i="1">
                        <a:latin typeface="Cambria Math" panose="02040503050406030204" pitchFamily="18" charset="0"/>
                        <a:ea typeface="微軟正黑體" panose="020B0604030504040204" pitchFamily="34" charset="-120"/>
                      </a:rPr>
                      <m:t>在第</m:t>
                    </m:r>
                    <m:r>
                      <a:rPr lang="en-US" altLang="zh-TW" sz="2000" b="0" i="1" smtClean="0">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𝑗</m:t>
                    </m:r>
                    <m:r>
                      <a:rPr lang="en-US" altLang="zh-TW" sz="2000" b="0" i="1" smtClean="0">
                        <a:latin typeface="Cambria Math" panose="02040503050406030204" pitchFamily="18" charset="0"/>
                        <a:ea typeface="Cambria Math" panose="02040503050406030204" pitchFamily="18" charset="0"/>
                      </a:rPr>
                      <m:t> </m:t>
                    </m:r>
                    <m:r>
                      <a:rPr lang="zh-TW" altLang="en-US" sz="2000" i="1">
                        <a:latin typeface="Cambria Math" panose="02040503050406030204" pitchFamily="18" charset="0"/>
                        <a:ea typeface="微軟正黑體" panose="020B0604030504040204" pitchFamily="34" charset="-120"/>
                      </a:rPr>
                      <m:t>個特徵向量上之第</m:t>
                    </m:r>
                    <m:r>
                      <a:rPr lang="en-US" altLang="zh-TW" sz="2000" b="0" i="1" smtClean="0">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𝑖</m:t>
                    </m:r>
                    <m:r>
                      <a:rPr lang="en-US" altLang="zh-TW" sz="2000" b="0" i="1" smtClean="0">
                        <a:latin typeface="Cambria Math" panose="02040503050406030204" pitchFamily="18" charset="0"/>
                        <a:ea typeface="Cambria Math" panose="02040503050406030204" pitchFamily="18" charset="0"/>
                      </a:rPr>
                      <m:t> </m:t>
                    </m:r>
                    <m:r>
                      <a:rPr lang="zh-TW" altLang="en-US" sz="2000" i="1">
                        <a:latin typeface="Cambria Math" panose="02040503050406030204" pitchFamily="18" charset="0"/>
                        <a:ea typeface="微軟正黑體" panose="020B0604030504040204" pitchFamily="34" charset="-120"/>
                      </a:rPr>
                      <m:t>個產業之特徵值</m:t>
                    </m:r>
                  </m:oMath>
                </a14:m>
                <a:endParaRPr lang="en-US" altLang="zh-TW" sz="2000" dirty="0">
                  <a:latin typeface="Cambria Math" panose="02040503050406030204" pitchFamily="18" charset="0"/>
                  <a:ea typeface="Cambria Math" panose="02040503050406030204" pitchFamily="18" charset="0"/>
                </a:endParaRPr>
              </a:p>
              <a:p>
                <a:pPr lvl="1">
                  <a:lnSpc>
                    <a:spcPct val="150000"/>
                  </a:lnSpc>
                </a:pPr>
                <a:r>
                  <a:rPr lang="en-US" altLang="zh-TW" sz="2000" b="0" dirty="0">
                    <a:ea typeface="Cambria Math" panose="02040503050406030204" pitchFamily="18" charset="0"/>
                  </a:rPr>
                  <a:t>  </a:t>
                </a:r>
                <a14:m>
                  <m:oMath xmlns:m="http://schemas.openxmlformats.org/officeDocument/2006/math">
                    <m:sSub>
                      <m:sSubPr>
                        <m:ctrlPr>
                          <a:rPr lang="en-US" altLang="zh-TW" sz="2000" b="0" i="1" smtClean="0">
                            <a:latin typeface="Cambria Math" panose="02040503050406030204" pitchFamily="18" charset="0"/>
                            <a:ea typeface="Cambria Math" panose="02040503050406030204" pitchFamily="18" charset="0"/>
                          </a:rPr>
                        </m:ctrlPr>
                      </m:sSubPr>
                      <m:e>
                        <m:r>
                          <a:rPr lang="en-US" altLang="zh-TW" sz="2000" b="0" i="1" smtClean="0">
                            <a:latin typeface="Cambria Math" panose="02040503050406030204" pitchFamily="18" charset="0"/>
                            <a:ea typeface="Cambria Math" panose="02040503050406030204" pitchFamily="18" charset="0"/>
                          </a:rPr>
                          <m:t>𝐴𝑅</m:t>
                        </m:r>
                      </m:e>
                      <m:sub>
                        <m:r>
                          <a:rPr lang="en-US" altLang="zh-TW" sz="2000" b="0" i="1" smtClean="0">
                            <a:latin typeface="Cambria Math" panose="02040503050406030204" pitchFamily="18" charset="0"/>
                            <a:ea typeface="Cambria Math" panose="02040503050406030204" pitchFamily="18" charset="0"/>
                          </a:rPr>
                          <m:t>𝑗</m:t>
                        </m:r>
                      </m:sub>
                    </m:sSub>
                    <m:r>
                      <a:rPr lang="en-US" altLang="zh-TW" sz="2000" b="0" i="1" smtClean="0">
                        <a:latin typeface="Cambria Math" panose="02040503050406030204" pitchFamily="18" charset="0"/>
                        <a:ea typeface="Cambria Math" panose="02040503050406030204" pitchFamily="18" charset="0"/>
                      </a:rPr>
                      <m:t> :</m:t>
                    </m:r>
                    <m:r>
                      <a:rPr lang="zh-TW" altLang="en-US" sz="2000" i="1" smtClean="0">
                        <a:latin typeface="Cambria Math" panose="02040503050406030204" pitchFamily="18" charset="0"/>
                        <a:ea typeface="微軟正黑體" panose="020B0604030504040204" pitchFamily="34" charset="-120"/>
                      </a:rPr>
                      <m:t>在第</m:t>
                    </m:r>
                    <m:r>
                      <a:rPr lang="en-US" altLang="zh-TW" sz="2000" b="0" i="1" smtClean="0">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𝑗</m:t>
                    </m:r>
                  </m:oMath>
                </a14:m>
                <a:r>
                  <a:rPr lang="en-US" altLang="zh-TW" sz="2000" dirty="0">
                    <a:latin typeface="Microsoft JhengHei" panose="020B0604030504040204" pitchFamily="34" charset="-120"/>
                    <a:ea typeface="Microsoft JhengHei" panose="020B0604030504040204" pitchFamily="34" charset="-120"/>
                  </a:rPr>
                  <a:t> </a:t>
                </a:r>
                <a:r>
                  <a:rPr lang="zh-TW" altLang="en-US" sz="2000" dirty="0">
                    <a:latin typeface="Microsoft JhengHei" panose="020B0604030504040204" pitchFamily="34" charset="-120"/>
                    <a:ea typeface="Microsoft JhengHei" panose="020B0604030504040204" pitchFamily="34" charset="-120"/>
                  </a:rPr>
                  <a:t>個特徵向量上之吸收比率</a:t>
                </a:r>
                <a:endParaRPr lang="en-US" altLang="zh-TW" sz="2000" dirty="0">
                  <a:latin typeface="Microsoft JhengHei" panose="020B0604030504040204" pitchFamily="34" charset="-120"/>
                  <a:ea typeface="Microsoft JhengHei" panose="020B0604030504040204" pitchFamily="34" charset="-120"/>
                </a:endParaRPr>
              </a:p>
              <a:p>
                <a:pPr lvl="1">
                  <a:lnSpc>
                    <a:spcPct val="150000"/>
                  </a:lnSpc>
                </a:pPr>
                <a:endParaRPr lang="en-US" altLang="zh-TW" sz="18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marL="0" indent="0">
                  <a:lnSpc>
                    <a:spcPct val="150000"/>
                  </a:lnSpc>
                  <a:buNone/>
                </a:pPr>
                <a:endParaRPr lang="en-US" altLang="zh-TW" sz="2000" b="0" dirty="0">
                  <a:latin typeface="微軟正黑體" panose="020B0604030504040204" pitchFamily="34" charset="-120"/>
                  <a:ea typeface="微軟正黑體" panose="020B0604030504040204" pitchFamily="34" charset="-120"/>
                </a:endParaRPr>
              </a:p>
              <a:p>
                <a:pPr lvl="1">
                  <a:lnSpc>
                    <a:spcPct val="150000"/>
                  </a:lnSpc>
                </a:pPr>
                <a:endParaRPr lang="en-US" altLang="zh-TW" sz="1800" dirty="0">
                  <a:latin typeface="微軟正黑體" panose="020B0604030504040204" pitchFamily="34" charset="-120"/>
                  <a:ea typeface="微軟正黑體" panose="020B0604030504040204" pitchFamily="34" charset="-120"/>
                </a:endParaRPr>
              </a:p>
              <a:p>
                <a:pPr lvl="1">
                  <a:lnSpc>
                    <a:spcPct val="150000"/>
                  </a:lnSpc>
                </a:pPr>
                <a:endParaRPr lang="en-US" altLang="zh-TW" sz="18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550727" y="1759909"/>
                <a:ext cx="8337844" cy="5286350"/>
              </a:xfrm>
              <a:blipFill>
                <a:blip r:embed="rId4"/>
                <a:stretch>
                  <a:fillRect l="-1065" r="-152"/>
                </a:stretch>
              </a:blipFill>
            </p:spPr>
            <p:txBody>
              <a:bodyPr/>
              <a:lstStyle/>
              <a:p>
                <a:r>
                  <a:rPr lang="zh-TW" altLang="en-US">
                    <a:noFill/>
                  </a:rPr>
                  <a:t> </a:t>
                </a:r>
              </a:p>
            </p:txBody>
          </p:sp>
        </mc:Fallback>
      </mc:AlternateContent>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674527"/>
            <a:ext cx="7041842" cy="1085382"/>
          </a:xfrm>
        </p:spPr>
        <p:txBody>
          <a:bodyPr>
            <a:normAutofit/>
          </a:bodyPr>
          <a:lstStyle/>
          <a:p>
            <a:r>
              <a:rPr lang="zh-TW" altLang="en-US" sz="4000" b="1" dirty="0">
                <a:latin typeface="微軟正黑體" panose="020B0604030504040204" pitchFamily="34" charset="-120"/>
                <a:ea typeface="微軟正黑體" panose="020B0604030504040204" pitchFamily="34" charset="-120"/>
              </a:rPr>
              <a:t>資產中心度</a:t>
            </a:r>
            <a:r>
              <a:rPr lang="en-US" altLang="zh-TW" sz="4000" b="1" dirty="0">
                <a:latin typeface="微軟正黑體" panose="020B0604030504040204" pitchFamily="34" charset="-120"/>
                <a:ea typeface="微軟正黑體" panose="020B0604030504040204" pitchFamily="34" charset="-120"/>
              </a:rPr>
              <a:t>(Asset Centrality)</a:t>
            </a:r>
            <a:endParaRPr lang="zh-TW" altLang="en-US" sz="4000" b="1" dirty="0">
              <a:latin typeface="微軟正黑體" panose="020B0604030504040204" pitchFamily="34" charset="-120"/>
              <a:ea typeface="微軟正黑體" panose="020B0604030504040204" pitchFamily="34" charset="-120"/>
            </a:endParaRPr>
          </a:p>
        </p:txBody>
      </p:sp>
      <p:grpSp>
        <p:nvGrpSpPr>
          <p:cNvPr id="17" name="群組 16">
            <a:extLst>
              <a:ext uri="{FF2B5EF4-FFF2-40B4-BE49-F238E27FC236}">
                <a16:creationId xmlns:a16="http://schemas.microsoft.com/office/drawing/2014/main" id="{A9879973-A054-A254-80BC-3DB440AEEBCB}"/>
              </a:ext>
            </a:extLst>
          </p:cNvPr>
          <p:cNvGrpSpPr/>
          <p:nvPr/>
        </p:nvGrpSpPr>
        <p:grpSpPr>
          <a:xfrm>
            <a:off x="-114300" y="0"/>
            <a:ext cx="9258300" cy="581799"/>
            <a:chOff x="-114300" y="0"/>
            <a:chExt cx="9258300" cy="581799"/>
          </a:xfrm>
        </p:grpSpPr>
        <p:sp>
          <p:nvSpPr>
            <p:cNvPr id="18" name="矩形 17">
              <a:extLst>
                <a:ext uri="{FF2B5EF4-FFF2-40B4-BE49-F238E27FC236}">
                  <a16:creationId xmlns:a16="http://schemas.microsoft.com/office/drawing/2014/main" id="{35A7D3B6-7B01-B733-5649-D4BEB5F94419}"/>
                </a:ext>
              </a:extLst>
            </p:cNvPr>
            <p:cNvSpPr/>
            <p:nvPr/>
          </p:nvSpPr>
          <p:spPr>
            <a:xfrm>
              <a:off x="-114300" y="0"/>
              <a:ext cx="9258300" cy="581799"/>
            </a:xfrm>
            <a:prstGeom prst="rect">
              <a:avLst/>
            </a:prstGeom>
            <a:solidFill>
              <a:schemeClr val="accent5">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五邊形 18">
              <a:extLst>
                <a:ext uri="{FF2B5EF4-FFF2-40B4-BE49-F238E27FC236}">
                  <a16:creationId xmlns:a16="http://schemas.microsoft.com/office/drawing/2014/main" id="{28D1BA2D-EB23-DA8A-B88B-65F1E669393F}"/>
                </a:ext>
              </a:extLst>
            </p:cNvPr>
            <p:cNvSpPr/>
            <p:nvPr/>
          </p:nvSpPr>
          <p:spPr>
            <a:xfrm>
              <a:off x="0" y="6627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資產中心度</a:t>
              </a:r>
              <a:endParaRPr kumimoji="1" lang="zh-TW" altLang="en-US" dirty="0"/>
            </a:p>
          </p:txBody>
        </p:sp>
        <p:sp>
          <p:nvSpPr>
            <p:cNvPr id="20" name="矩形 19">
              <a:extLst>
                <a:ext uri="{FF2B5EF4-FFF2-40B4-BE49-F238E27FC236}">
                  <a16:creationId xmlns:a16="http://schemas.microsoft.com/office/drawing/2014/main" id="{3F802415-7BD5-8C2F-C22E-D8A6F04F508C}"/>
                </a:ext>
              </a:extLst>
            </p:cNvPr>
            <p:cNvSpPr/>
            <p:nvPr/>
          </p:nvSpPr>
          <p:spPr>
            <a:xfrm>
              <a:off x="2826011" y="73185"/>
              <a:ext cx="1683006"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產業報酬率</a:t>
              </a:r>
            </a:p>
          </p:txBody>
        </p:sp>
        <p:sp>
          <p:nvSpPr>
            <p:cNvPr id="21" name="矩形 20">
              <a:extLst>
                <a:ext uri="{FF2B5EF4-FFF2-40B4-BE49-F238E27FC236}">
                  <a16:creationId xmlns:a16="http://schemas.microsoft.com/office/drawing/2014/main" id="{DAED233D-30F7-0E1C-37D7-2C6FA5606953}"/>
                </a:ext>
              </a:extLst>
            </p:cNvPr>
            <p:cNvSpPr/>
            <p:nvPr/>
          </p:nvSpPr>
          <p:spPr>
            <a:xfrm>
              <a:off x="4994370" y="76641"/>
              <a:ext cx="1593047"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吸收比率</a:t>
              </a:r>
            </a:p>
          </p:txBody>
        </p:sp>
        <p:sp>
          <p:nvSpPr>
            <p:cNvPr id="22" name="矩形 21">
              <a:extLst>
                <a:ext uri="{FF2B5EF4-FFF2-40B4-BE49-F238E27FC236}">
                  <a16:creationId xmlns:a16="http://schemas.microsoft.com/office/drawing/2014/main" id="{48BDD732-C125-193A-204A-7B01E73D1834}"/>
                </a:ext>
              </a:extLst>
            </p:cNvPr>
            <p:cNvSpPr/>
            <p:nvPr/>
          </p:nvSpPr>
          <p:spPr>
            <a:xfrm>
              <a:off x="7072770" y="76641"/>
              <a:ext cx="1593047"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資產中心度</a:t>
              </a:r>
            </a:p>
          </p:txBody>
        </p:sp>
      </p:grpSp>
      <p:sp>
        <p:nvSpPr>
          <p:cNvPr id="2" name="投影片編號版面配置區 1">
            <a:extLst>
              <a:ext uri="{FF2B5EF4-FFF2-40B4-BE49-F238E27FC236}">
                <a16:creationId xmlns:a16="http://schemas.microsoft.com/office/drawing/2014/main" id="{DA481457-4596-655B-9515-BBB39A9029FF}"/>
              </a:ext>
            </a:extLst>
          </p:cNvPr>
          <p:cNvSpPr>
            <a:spLocks noGrp="1"/>
          </p:cNvSpPr>
          <p:nvPr>
            <p:ph type="sldNum" sz="quarter" idx="12"/>
          </p:nvPr>
        </p:nvSpPr>
        <p:spPr/>
        <p:txBody>
          <a:bodyPr/>
          <a:lstStyle/>
          <a:p>
            <a:fld id="{30A4F673-566E-4994-9325-4509F8D5850D}" type="slidenum">
              <a:rPr lang="zh-TW" altLang="en-US" smtClean="0"/>
              <a:t>19</a:t>
            </a:fld>
            <a:endParaRPr lang="zh-TW" altLang="en-US"/>
          </a:p>
        </p:txBody>
      </p:sp>
    </p:spTree>
    <p:extLst>
      <p:ext uri="{BB962C8B-B14F-4D97-AF65-F5344CB8AC3E}">
        <p14:creationId xmlns:p14="http://schemas.microsoft.com/office/powerpoint/2010/main" val="2268639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017431" y="496450"/>
            <a:ext cx="1670574" cy="1085382"/>
          </a:xfrm>
        </p:spPr>
        <p:txBody>
          <a:bodyPr/>
          <a:lstStyle/>
          <a:p>
            <a:r>
              <a:rPr lang="zh-TW" altLang="en-US" b="1" dirty="0">
                <a:latin typeface="微軟正黑體" panose="020B0604030504040204" pitchFamily="34" charset="-120"/>
                <a:ea typeface="微軟正黑體" panose="020B0604030504040204" pitchFamily="34" charset="-120"/>
              </a:rPr>
              <a:t>目錄</a:t>
            </a:r>
          </a:p>
        </p:txBody>
      </p:sp>
      <p:sp>
        <p:nvSpPr>
          <p:cNvPr id="3" name="內容版面配置區 2"/>
          <p:cNvSpPr>
            <a:spLocks noGrp="1"/>
          </p:cNvSpPr>
          <p:nvPr>
            <p:ph idx="1"/>
          </p:nvPr>
        </p:nvSpPr>
        <p:spPr>
          <a:xfrm>
            <a:off x="1017431" y="1825624"/>
            <a:ext cx="7160656" cy="4691085"/>
          </a:xfrm>
        </p:spPr>
        <p:txBody>
          <a:bodyPr/>
          <a:lstStyle/>
          <a:p>
            <a:pPr>
              <a:lnSpc>
                <a:spcPct val="150000"/>
              </a:lnSpc>
            </a:pPr>
            <a:r>
              <a:rPr lang="zh-TW" altLang="en-US" dirty="0">
                <a:latin typeface="微軟正黑體" panose="020B0604030504040204" pitchFamily="34" charset="-120"/>
                <a:ea typeface="微軟正黑體" panose="020B0604030504040204" pitchFamily="34" charset="-120"/>
              </a:rPr>
              <a:t>緒論</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文獻回顧</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研究方法</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實證結果</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結論</a:t>
            </a:r>
            <a:endParaRPr lang="en-US" altLang="zh-TW" dirty="0">
              <a:latin typeface="微軟正黑體" panose="020B0604030504040204" pitchFamily="34" charset="-120"/>
              <a:ea typeface="微軟正黑體" panose="020B0604030504040204" pitchFamily="34" charset="-120"/>
            </a:endParaRPr>
          </a:p>
          <a:p>
            <a:pPr>
              <a:lnSpc>
                <a:spcPct val="150000"/>
              </a:lnSpc>
            </a:pP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CC415FD3-6076-0FCF-02B3-34BA45885FDC}"/>
              </a:ext>
            </a:extLst>
          </p:cNvPr>
          <p:cNvSpPr>
            <a:spLocks noGrp="1"/>
          </p:cNvSpPr>
          <p:nvPr>
            <p:ph type="sldNum" sz="quarter" idx="12"/>
          </p:nvPr>
        </p:nvSpPr>
        <p:spPr/>
        <p:txBody>
          <a:bodyPr/>
          <a:lstStyle/>
          <a:p>
            <a:fld id="{30A4F673-566E-4994-9325-4509F8D5850D}" type="slidenum">
              <a:rPr lang="zh-TW" altLang="en-US" smtClean="0"/>
              <a:t>2</a:t>
            </a:fld>
            <a:endParaRPr lang="zh-TW" altLang="en-US"/>
          </a:p>
        </p:txBody>
      </p:sp>
    </p:spTree>
    <p:extLst>
      <p:ext uri="{BB962C8B-B14F-4D97-AF65-F5344CB8AC3E}">
        <p14:creationId xmlns:p14="http://schemas.microsoft.com/office/powerpoint/2010/main" val="1723208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EF575BD-D559-7B4F-DDF6-8DFA64A0965D}"/>
              </a:ext>
            </a:extLst>
          </p:cNvPr>
          <p:cNvSpPr/>
          <p:nvPr/>
        </p:nvSpPr>
        <p:spPr>
          <a:xfrm>
            <a:off x="0" y="4697506"/>
            <a:ext cx="3975912" cy="2160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內容版面配置區 2"/>
          <p:cNvSpPr>
            <a:spLocks noGrp="1"/>
          </p:cNvSpPr>
          <p:nvPr>
            <p:ph idx="1"/>
          </p:nvPr>
        </p:nvSpPr>
        <p:spPr>
          <a:xfrm>
            <a:off x="550726" y="1759909"/>
            <a:ext cx="8490985" cy="5878020"/>
          </a:xfrm>
        </p:spPr>
        <p:txBody>
          <a:bodyPr>
            <a:norm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以</a:t>
            </a:r>
            <a:r>
              <a:rPr lang="en-US" altLang="zh-TW" sz="2000" dirty="0">
                <a:latin typeface="微軟正黑體" panose="020B0604030504040204" pitchFamily="34" charset="-120"/>
                <a:ea typeface="微軟正黑體" panose="020B0604030504040204" pitchFamily="34" charset="-120"/>
              </a:rPr>
              <a:t>2019</a:t>
            </a:r>
            <a:r>
              <a:rPr lang="zh-TW" altLang="en-US" sz="2000" dirty="0">
                <a:latin typeface="微軟正黑體" panose="020B0604030504040204" pitchFamily="34" charset="-120"/>
                <a:ea typeface="微軟正黑體" panose="020B0604030504040204" pitchFamily="34" charset="-120"/>
              </a:rPr>
              <a:t>年底，疫情爆發時之數位雲端業與運動休閒業為例</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zh-TW" altLang="en-US" sz="1800" dirty="0">
                <a:latin typeface="微軟正黑體" panose="020B0604030504040204" pitchFamily="34" charset="-120"/>
                <a:ea typeface="微軟正黑體" panose="020B0604030504040204" pitchFamily="34" charset="-120"/>
              </a:rPr>
              <a:t>資產中心度急劇上升</a:t>
            </a:r>
            <a:endParaRPr lang="en-US" altLang="zh-TW" sz="1800" dirty="0">
              <a:latin typeface="微軟正黑體" panose="020B0604030504040204" pitchFamily="34" charset="-120"/>
              <a:ea typeface="微軟正黑體" panose="020B0604030504040204" pitchFamily="34" charset="-120"/>
            </a:endParaRPr>
          </a:p>
          <a:p>
            <a:pPr lvl="1">
              <a:lnSpc>
                <a:spcPct val="150000"/>
              </a:lnSpc>
            </a:pPr>
            <a:r>
              <a:rPr lang="zh-TW" altLang="en-US" sz="1800" dirty="0">
                <a:latin typeface="微軟正黑體" panose="020B0604030504040204" pitchFamily="34" charset="-120"/>
                <a:ea typeface="微軟正黑體" panose="020B0604030504040204" pitchFamily="34" charset="-120"/>
              </a:rPr>
              <a:t>反映資金之大量流動</a:t>
            </a:r>
            <a:endParaRPr lang="en-US" altLang="zh-TW" sz="18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b="0" dirty="0">
              <a:latin typeface="微軟正黑體" panose="020B0604030504040204" pitchFamily="34" charset="-120"/>
              <a:ea typeface="微軟正黑體" panose="020B0604030504040204" pitchFamily="34" charset="-120"/>
            </a:endParaRPr>
          </a:p>
          <a:p>
            <a:pPr lvl="1">
              <a:lnSpc>
                <a:spcPct val="150000"/>
              </a:lnSpc>
            </a:pPr>
            <a:endParaRPr lang="en-US" altLang="zh-TW" sz="1800" dirty="0">
              <a:latin typeface="微軟正黑體" panose="020B0604030504040204" pitchFamily="34" charset="-120"/>
              <a:ea typeface="微軟正黑體" panose="020B0604030504040204" pitchFamily="34" charset="-120"/>
            </a:endParaRPr>
          </a:p>
          <a:p>
            <a:pPr lvl="1">
              <a:lnSpc>
                <a:spcPct val="150000"/>
              </a:lnSpc>
            </a:pPr>
            <a:endParaRPr lang="en-US" altLang="zh-TW" sz="18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p:txBody>
      </p:sp>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674527"/>
            <a:ext cx="7041842" cy="1085382"/>
          </a:xfrm>
        </p:spPr>
        <p:txBody>
          <a:bodyPr>
            <a:normAutofit/>
          </a:bodyPr>
          <a:lstStyle/>
          <a:p>
            <a:r>
              <a:rPr lang="zh-TW" altLang="en-US" sz="4000" b="1" dirty="0">
                <a:latin typeface="微軟正黑體" panose="020B0604030504040204" pitchFamily="34" charset="-120"/>
                <a:ea typeface="微軟正黑體" panose="020B0604030504040204" pitchFamily="34" charset="-120"/>
              </a:rPr>
              <a:t>資產中心度</a:t>
            </a:r>
            <a:r>
              <a:rPr lang="en-US" altLang="zh-TW" sz="4000" b="1" dirty="0">
                <a:latin typeface="微軟正黑體" panose="020B0604030504040204" pitchFamily="34" charset="-120"/>
                <a:ea typeface="微軟正黑體" panose="020B0604030504040204" pitchFamily="34" charset="-120"/>
              </a:rPr>
              <a:t>(Asset Centrality)</a:t>
            </a:r>
            <a:endParaRPr lang="zh-TW" altLang="en-US" sz="4000" b="1"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501C4BE3-20D5-C9D6-4A05-62D4A947E7FC}"/>
              </a:ext>
            </a:extLst>
          </p:cNvPr>
          <p:cNvPicPr>
            <a:picLocks noChangeAspect="1"/>
          </p:cNvPicPr>
          <p:nvPr/>
        </p:nvPicPr>
        <p:blipFill rotWithShape="1">
          <a:blip r:embed="rId4">
            <a:extLst>
              <a:ext uri="{28A0092B-C50C-407E-A947-70E740481C1C}">
                <a14:useLocalDpi xmlns:a14="http://schemas.microsoft.com/office/drawing/2010/main" val="0"/>
              </a:ext>
            </a:extLst>
          </a:blip>
          <a:srcRect l="6776" t="6631" r="7146" b="3410"/>
          <a:stretch/>
        </p:blipFill>
        <p:spPr>
          <a:xfrm>
            <a:off x="4718425" y="3726492"/>
            <a:ext cx="4374776" cy="2743200"/>
          </a:xfrm>
          <a:prstGeom prst="rect">
            <a:avLst/>
          </a:prstGeom>
        </p:spPr>
      </p:pic>
      <p:pic>
        <p:nvPicPr>
          <p:cNvPr id="8" name="圖片 7">
            <a:extLst>
              <a:ext uri="{FF2B5EF4-FFF2-40B4-BE49-F238E27FC236}">
                <a16:creationId xmlns:a16="http://schemas.microsoft.com/office/drawing/2014/main" id="{AFA09E7B-52C5-0E8B-0F6E-8172D83B1741}"/>
              </a:ext>
            </a:extLst>
          </p:cNvPr>
          <p:cNvPicPr>
            <a:picLocks noChangeAspect="1"/>
          </p:cNvPicPr>
          <p:nvPr/>
        </p:nvPicPr>
        <p:blipFill rotWithShape="1">
          <a:blip r:embed="rId5">
            <a:extLst>
              <a:ext uri="{28A0092B-C50C-407E-A947-70E740481C1C}">
                <a14:useLocalDpi xmlns:a14="http://schemas.microsoft.com/office/drawing/2010/main" val="0"/>
              </a:ext>
            </a:extLst>
          </a:blip>
          <a:srcRect l="3338" t="5021" r="5810" b="5021"/>
          <a:stretch/>
        </p:blipFill>
        <p:spPr>
          <a:xfrm>
            <a:off x="51489" y="3726492"/>
            <a:ext cx="4617361" cy="2743200"/>
          </a:xfrm>
          <a:prstGeom prst="rect">
            <a:avLst/>
          </a:prstGeom>
        </p:spPr>
      </p:pic>
      <p:grpSp>
        <p:nvGrpSpPr>
          <p:cNvPr id="17" name="群組 16">
            <a:extLst>
              <a:ext uri="{FF2B5EF4-FFF2-40B4-BE49-F238E27FC236}">
                <a16:creationId xmlns:a16="http://schemas.microsoft.com/office/drawing/2014/main" id="{9A430F4A-6C4E-D5DA-498E-688520357D19}"/>
              </a:ext>
            </a:extLst>
          </p:cNvPr>
          <p:cNvGrpSpPr/>
          <p:nvPr/>
        </p:nvGrpSpPr>
        <p:grpSpPr>
          <a:xfrm>
            <a:off x="-114300" y="0"/>
            <a:ext cx="9258300" cy="581799"/>
            <a:chOff x="-114300" y="0"/>
            <a:chExt cx="9258300" cy="581799"/>
          </a:xfrm>
        </p:grpSpPr>
        <p:sp>
          <p:nvSpPr>
            <p:cNvPr id="18" name="矩形 17">
              <a:extLst>
                <a:ext uri="{FF2B5EF4-FFF2-40B4-BE49-F238E27FC236}">
                  <a16:creationId xmlns:a16="http://schemas.microsoft.com/office/drawing/2014/main" id="{751B74C3-652D-75C6-20FB-E49B7FDDE174}"/>
                </a:ext>
              </a:extLst>
            </p:cNvPr>
            <p:cNvSpPr/>
            <p:nvPr/>
          </p:nvSpPr>
          <p:spPr>
            <a:xfrm>
              <a:off x="-114300" y="0"/>
              <a:ext cx="9258300" cy="581799"/>
            </a:xfrm>
            <a:prstGeom prst="rect">
              <a:avLst/>
            </a:prstGeom>
            <a:solidFill>
              <a:schemeClr val="accent5">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五邊形 18">
              <a:extLst>
                <a:ext uri="{FF2B5EF4-FFF2-40B4-BE49-F238E27FC236}">
                  <a16:creationId xmlns:a16="http://schemas.microsoft.com/office/drawing/2014/main" id="{5EA61221-145C-F6B8-60A4-77D3F21944EC}"/>
                </a:ext>
              </a:extLst>
            </p:cNvPr>
            <p:cNvSpPr/>
            <p:nvPr/>
          </p:nvSpPr>
          <p:spPr>
            <a:xfrm>
              <a:off x="0" y="6627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資產中心度</a:t>
              </a:r>
              <a:endParaRPr kumimoji="1" lang="zh-TW" altLang="en-US" dirty="0"/>
            </a:p>
          </p:txBody>
        </p:sp>
        <p:sp>
          <p:nvSpPr>
            <p:cNvPr id="20" name="矩形 19">
              <a:extLst>
                <a:ext uri="{FF2B5EF4-FFF2-40B4-BE49-F238E27FC236}">
                  <a16:creationId xmlns:a16="http://schemas.microsoft.com/office/drawing/2014/main" id="{055CD624-B85A-3C6C-9382-3723E7B6770A}"/>
                </a:ext>
              </a:extLst>
            </p:cNvPr>
            <p:cNvSpPr/>
            <p:nvPr/>
          </p:nvSpPr>
          <p:spPr>
            <a:xfrm>
              <a:off x="2826011" y="73185"/>
              <a:ext cx="1683006"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產業報酬率</a:t>
              </a:r>
            </a:p>
          </p:txBody>
        </p:sp>
        <p:sp>
          <p:nvSpPr>
            <p:cNvPr id="21" name="矩形 20">
              <a:extLst>
                <a:ext uri="{FF2B5EF4-FFF2-40B4-BE49-F238E27FC236}">
                  <a16:creationId xmlns:a16="http://schemas.microsoft.com/office/drawing/2014/main" id="{FA793173-97EF-4C29-E9DE-9944482E0CC9}"/>
                </a:ext>
              </a:extLst>
            </p:cNvPr>
            <p:cNvSpPr/>
            <p:nvPr/>
          </p:nvSpPr>
          <p:spPr>
            <a:xfrm>
              <a:off x="4994370" y="76641"/>
              <a:ext cx="1593047"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吸收比率</a:t>
              </a:r>
            </a:p>
          </p:txBody>
        </p:sp>
        <p:sp>
          <p:nvSpPr>
            <p:cNvPr id="22" name="矩形 21">
              <a:extLst>
                <a:ext uri="{FF2B5EF4-FFF2-40B4-BE49-F238E27FC236}">
                  <a16:creationId xmlns:a16="http://schemas.microsoft.com/office/drawing/2014/main" id="{22813FBE-65FA-870B-4C8C-2266F0BBE7FC}"/>
                </a:ext>
              </a:extLst>
            </p:cNvPr>
            <p:cNvSpPr/>
            <p:nvPr/>
          </p:nvSpPr>
          <p:spPr>
            <a:xfrm>
              <a:off x="7072770" y="76641"/>
              <a:ext cx="1593047"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資產中心度</a:t>
              </a:r>
            </a:p>
          </p:txBody>
        </p:sp>
      </p:grpSp>
      <p:sp>
        <p:nvSpPr>
          <p:cNvPr id="4" name="投影片編號版面配置區 3">
            <a:extLst>
              <a:ext uri="{FF2B5EF4-FFF2-40B4-BE49-F238E27FC236}">
                <a16:creationId xmlns:a16="http://schemas.microsoft.com/office/drawing/2014/main" id="{86D0C48F-D3A5-8BD6-632F-AA7C4EEB023A}"/>
              </a:ext>
            </a:extLst>
          </p:cNvPr>
          <p:cNvSpPr>
            <a:spLocks noGrp="1"/>
          </p:cNvSpPr>
          <p:nvPr>
            <p:ph type="sldNum" sz="quarter" idx="12"/>
          </p:nvPr>
        </p:nvSpPr>
        <p:spPr/>
        <p:txBody>
          <a:bodyPr/>
          <a:lstStyle/>
          <a:p>
            <a:fld id="{30A4F673-566E-4994-9325-4509F8D5850D}" type="slidenum">
              <a:rPr lang="zh-TW" altLang="en-US" smtClean="0"/>
              <a:t>20</a:t>
            </a:fld>
            <a:endParaRPr lang="zh-TW" altLang="en-US"/>
          </a:p>
        </p:txBody>
      </p:sp>
    </p:spTree>
    <p:extLst>
      <p:ext uri="{BB962C8B-B14F-4D97-AF65-F5344CB8AC3E}">
        <p14:creationId xmlns:p14="http://schemas.microsoft.com/office/powerpoint/2010/main" val="3775113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EF575BD-D559-7B4F-DDF6-8DFA64A0965D}"/>
              </a:ext>
            </a:extLst>
          </p:cNvPr>
          <p:cNvSpPr/>
          <p:nvPr/>
        </p:nvSpPr>
        <p:spPr>
          <a:xfrm>
            <a:off x="0" y="4697506"/>
            <a:ext cx="3975912" cy="2160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內容版面配置區 2"/>
          <p:cNvSpPr>
            <a:spLocks noGrp="1"/>
          </p:cNvSpPr>
          <p:nvPr>
            <p:ph idx="1"/>
          </p:nvPr>
        </p:nvSpPr>
        <p:spPr>
          <a:xfrm>
            <a:off x="550726" y="1759909"/>
            <a:ext cx="8490985" cy="5878020"/>
          </a:xfrm>
        </p:spPr>
        <p:txBody>
          <a:bodyPr>
            <a:normAutofit/>
          </a:bodyPr>
          <a:lstStyle/>
          <a:p>
            <a:pPr>
              <a:lnSpc>
                <a:spcPct val="150000"/>
              </a:lnSpc>
            </a:pP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市值前三大：</a:t>
            </a: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en-US" altLang="zh-TW" sz="2000" dirty="0">
                <a:latin typeface="微軟正黑體" panose="020B0604030504040204" pitchFamily="34" charset="-120"/>
                <a:ea typeface="微軟正黑體" panose="020B0604030504040204" pitchFamily="34" charset="-120"/>
              </a:rPr>
              <a:t>2017 </a:t>
            </a:r>
            <a:r>
              <a:rPr lang="zh-TW" altLang="en-US" sz="2000" dirty="0">
                <a:latin typeface="微軟正黑體" panose="020B0604030504040204" pitchFamily="34" charset="-120"/>
                <a:ea typeface="微軟正黑體" panose="020B0604030504040204" pitchFamily="34" charset="-120"/>
              </a:rPr>
              <a:t>英國脫歐談判</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zh-TW" altLang="en-US" sz="1600" dirty="0">
                <a:latin typeface="微軟正黑體" panose="020B0604030504040204" pitchFamily="34" charset="-120"/>
                <a:ea typeface="微軟正黑體" panose="020B0604030504040204" pitchFamily="34" charset="-120"/>
              </a:rPr>
              <a:t>市場需求變化</a:t>
            </a:r>
            <a:endParaRPr lang="en-US" altLang="zh-TW" sz="1600" dirty="0">
              <a:latin typeface="微軟正黑體" panose="020B0604030504040204" pitchFamily="34" charset="-120"/>
              <a:ea typeface="微軟正黑體" panose="020B0604030504040204" pitchFamily="34" charset="-120"/>
            </a:endParaRPr>
          </a:p>
          <a:p>
            <a:pPr lvl="1">
              <a:lnSpc>
                <a:spcPct val="150000"/>
              </a:lnSpc>
            </a:pPr>
            <a:r>
              <a:rPr lang="zh-TW" altLang="en-US" sz="1600" dirty="0">
                <a:latin typeface="微軟正黑體" panose="020B0604030504040204" pitchFamily="34" charset="-120"/>
                <a:ea typeface="微軟正黑體" panose="020B0604030504040204" pitchFamily="34" charset="-120"/>
              </a:rPr>
              <a:t>法律和產品標準</a:t>
            </a:r>
            <a:endParaRPr lang="en-US" altLang="zh-TW" sz="1600" dirty="0">
              <a:latin typeface="微軟正黑體" panose="020B0604030504040204" pitchFamily="34" charset="-120"/>
              <a:ea typeface="微軟正黑體" panose="020B0604030504040204" pitchFamily="34" charset="-120"/>
            </a:endParaRPr>
          </a:p>
          <a:p>
            <a:pPr lvl="1">
              <a:lnSpc>
                <a:spcPct val="150000"/>
              </a:lnSpc>
            </a:pPr>
            <a:endParaRPr lang="en-US" altLang="zh-TW" sz="1600" dirty="0">
              <a:latin typeface="微軟正黑體" panose="020B0604030504040204" pitchFamily="34" charset="-120"/>
              <a:ea typeface="微軟正黑體" panose="020B0604030504040204" pitchFamily="34" charset="-120"/>
            </a:endParaRPr>
          </a:p>
          <a:p>
            <a:pPr lvl="1">
              <a:lnSpc>
                <a:spcPct val="150000"/>
              </a:lnSpc>
            </a:pPr>
            <a:endParaRPr lang="en-US" altLang="zh-TW" sz="1600" dirty="0">
              <a:latin typeface="微軟正黑體" panose="020B0604030504040204" pitchFamily="34" charset="-120"/>
              <a:ea typeface="微軟正黑體" panose="020B0604030504040204" pitchFamily="34" charset="-120"/>
            </a:endParaRPr>
          </a:p>
          <a:p>
            <a:pPr marL="0" indent="0">
              <a:lnSpc>
                <a:spcPct val="150000"/>
              </a:lnSpc>
              <a:buNone/>
            </a:pPr>
            <a:endParaRPr lang="en-US" altLang="zh-TW" sz="2000" dirty="0">
              <a:latin typeface="微軟正黑體" panose="020B0604030504040204" pitchFamily="34" charset="-120"/>
              <a:ea typeface="微軟正黑體" panose="020B0604030504040204" pitchFamily="34" charset="-120"/>
            </a:endParaRPr>
          </a:p>
          <a:p>
            <a:pPr lvl="1">
              <a:lnSpc>
                <a:spcPct val="150000"/>
              </a:lnSpc>
            </a:pPr>
            <a:endParaRPr lang="en-US" altLang="zh-TW" sz="1600" dirty="0">
              <a:latin typeface="微軟正黑體" panose="020B0604030504040204" pitchFamily="34" charset="-120"/>
              <a:ea typeface="微軟正黑體" panose="020B0604030504040204" pitchFamily="34" charset="-120"/>
            </a:endParaRPr>
          </a:p>
          <a:p>
            <a:pPr>
              <a:lnSpc>
                <a:spcPct val="150000"/>
              </a:lnSpc>
            </a:pPr>
            <a:endParaRPr lang="en-US" altLang="zh-TW" sz="2000" b="0" dirty="0">
              <a:latin typeface="微軟正黑體" panose="020B0604030504040204" pitchFamily="34" charset="-120"/>
              <a:ea typeface="微軟正黑體" panose="020B0604030504040204" pitchFamily="34" charset="-120"/>
            </a:endParaRPr>
          </a:p>
          <a:p>
            <a:pPr lvl="1">
              <a:lnSpc>
                <a:spcPct val="150000"/>
              </a:lnSpc>
            </a:pPr>
            <a:endParaRPr lang="en-US" altLang="zh-TW" sz="1800" dirty="0">
              <a:latin typeface="微軟正黑體" panose="020B0604030504040204" pitchFamily="34" charset="-120"/>
              <a:ea typeface="微軟正黑體" panose="020B0604030504040204" pitchFamily="34" charset="-120"/>
            </a:endParaRPr>
          </a:p>
          <a:p>
            <a:pPr lvl="1">
              <a:lnSpc>
                <a:spcPct val="150000"/>
              </a:lnSpc>
            </a:pPr>
            <a:endParaRPr lang="en-US" altLang="zh-TW" sz="18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p:txBody>
      </p:sp>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674527"/>
            <a:ext cx="7041842" cy="1085382"/>
          </a:xfrm>
        </p:spPr>
        <p:txBody>
          <a:bodyPr>
            <a:normAutofit/>
          </a:bodyPr>
          <a:lstStyle/>
          <a:p>
            <a:r>
              <a:rPr lang="zh-TW" altLang="en-US" sz="4000" b="1" dirty="0">
                <a:latin typeface="微軟正黑體" panose="020B0604030504040204" pitchFamily="34" charset="-120"/>
                <a:ea typeface="微軟正黑體" panose="020B0604030504040204" pitchFamily="34" charset="-120"/>
              </a:rPr>
              <a:t>運動休閒業</a:t>
            </a:r>
            <a:r>
              <a:rPr lang="en-US" altLang="zh-TW" sz="4000" b="1" dirty="0">
                <a:latin typeface="微軟正黑體" panose="020B0604030504040204" pitchFamily="34" charset="-120"/>
                <a:ea typeface="微軟正黑體" panose="020B0604030504040204" pitchFamily="34" charset="-120"/>
              </a:rPr>
              <a:t>2017</a:t>
            </a:r>
            <a:endParaRPr lang="zh-TW" altLang="en-US" sz="4000" b="1" dirty="0">
              <a:latin typeface="微軟正黑體" panose="020B0604030504040204" pitchFamily="34" charset="-120"/>
              <a:ea typeface="微軟正黑體" panose="020B0604030504040204" pitchFamily="34" charset="-120"/>
            </a:endParaRPr>
          </a:p>
        </p:txBody>
      </p:sp>
      <p:grpSp>
        <p:nvGrpSpPr>
          <p:cNvPr id="17" name="群組 16">
            <a:extLst>
              <a:ext uri="{FF2B5EF4-FFF2-40B4-BE49-F238E27FC236}">
                <a16:creationId xmlns:a16="http://schemas.microsoft.com/office/drawing/2014/main" id="{9A430F4A-6C4E-D5DA-498E-688520357D19}"/>
              </a:ext>
            </a:extLst>
          </p:cNvPr>
          <p:cNvGrpSpPr/>
          <p:nvPr/>
        </p:nvGrpSpPr>
        <p:grpSpPr>
          <a:xfrm>
            <a:off x="-114300" y="0"/>
            <a:ext cx="9258300" cy="581799"/>
            <a:chOff x="-114300" y="0"/>
            <a:chExt cx="9258300" cy="581799"/>
          </a:xfrm>
        </p:grpSpPr>
        <p:sp>
          <p:nvSpPr>
            <p:cNvPr id="18" name="矩形 17">
              <a:extLst>
                <a:ext uri="{FF2B5EF4-FFF2-40B4-BE49-F238E27FC236}">
                  <a16:creationId xmlns:a16="http://schemas.microsoft.com/office/drawing/2014/main" id="{751B74C3-652D-75C6-20FB-E49B7FDDE174}"/>
                </a:ext>
              </a:extLst>
            </p:cNvPr>
            <p:cNvSpPr/>
            <p:nvPr/>
          </p:nvSpPr>
          <p:spPr>
            <a:xfrm>
              <a:off x="-114300" y="0"/>
              <a:ext cx="9258300" cy="581799"/>
            </a:xfrm>
            <a:prstGeom prst="rect">
              <a:avLst/>
            </a:prstGeom>
            <a:solidFill>
              <a:schemeClr val="accent5">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五邊形 18">
              <a:extLst>
                <a:ext uri="{FF2B5EF4-FFF2-40B4-BE49-F238E27FC236}">
                  <a16:creationId xmlns:a16="http://schemas.microsoft.com/office/drawing/2014/main" id="{5EA61221-145C-F6B8-60A4-77D3F21944EC}"/>
                </a:ext>
              </a:extLst>
            </p:cNvPr>
            <p:cNvSpPr/>
            <p:nvPr/>
          </p:nvSpPr>
          <p:spPr>
            <a:xfrm>
              <a:off x="0" y="6627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資產中心度</a:t>
              </a:r>
              <a:endParaRPr kumimoji="1" lang="zh-TW" altLang="en-US" dirty="0"/>
            </a:p>
          </p:txBody>
        </p:sp>
        <p:sp>
          <p:nvSpPr>
            <p:cNvPr id="20" name="矩形 19">
              <a:extLst>
                <a:ext uri="{FF2B5EF4-FFF2-40B4-BE49-F238E27FC236}">
                  <a16:creationId xmlns:a16="http://schemas.microsoft.com/office/drawing/2014/main" id="{055CD624-B85A-3C6C-9382-3723E7B6770A}"/>
                </a:ext>
              </a:extLst>
            </p:cNvPr>
            <p:cNvSpPr/>
            <p:nvPr/>
          </p:nvSpPr>
          <p:spPr>
            <a:xfrm>
              <a:off x="2826011" y="73185"/>
              <a:ext cx="1683006"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產業報酬率</a:t>
              </a:r>
            </a:p>
          </p:txBody>
        </p:sp>
        <p:sp>
          <p:nvSpPr>
            <p:cNvPr id="21" name="矩形 20">
              <a:extLst>
                <a:ext uri="{FF2B5EF4-FFF2-40B4-BE49-F238E27FC236}">
                  <a16:creationId xmlns:a16="http://schemas.microsoft.com/office/drawing/2014/main" id="{FA793173-97EF-4C29-E9DE-9944482E0CC9}"/>
                </a:ext>
              </a:extLst>
            </p:cNvPr>
            <p:cNvSpPr/>
            <p:nvPr/>
          </p:nvSpPr>
          <p:spPr>
            <a:xfrm>
              <a:off x="4994370" y="76641"/>
              <a:ext cx="1593047"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吸收比率</a:t>
              </a:r>
            </a:p>
          </p:txBody>
        </p:sp>
        <p:sp>
          <p:nvSpPr>
            <p:cNvPr id="22" name="矩形 21">
              <a:extLst>
                <a:ext uri="{FF2B5EF4-FFF2-40B4-BE49-F238E27FC236}">
                  <a16:creationId xmlns:a16="http://schemas.microsoft.com/office/drawing/2014/main" id="{22813FBE-65FA-870B-4C8C-2266F0BBE7FC}"/>
                </a:ext>
              </a:extLst>
            </p:cNvPr>
            <p:cNvSpPr/>
            <p:nvPr/>
          </p:nvSpPr>
          <p:spPr>
            <a:xfrm>
              <a:off x="7072770" y="76641"/>
              <a:ext cx="1593047"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資產中心度</a:t>
              </a:r>
            </a:p>
          </p:txBody>
        </p:sp>
      </p:grpSp>
      <p:sp>
        <p:nvSpPr>
          <p:cNvPr id="4" name="投影片編號版面配置區 3">
            <a:extLst>
              <a:ext uri="{FF2B5EF4-FFF2-40B4-BE49-F238E27FC236}">
                <a16:creationId xmlns:a16="http://schemas.microsoft.com/office/drawing/2014/main" id="{86D0C48F-D3A5-8BD6-632F-AA7C4EEB023A}"/>
              </a:ext>
            </a:extLst>
          </p:cNvPr>
          <p:cNvSpPr>
            <a:spLocks noGrp="1"/>
          </p:cNvSpPr>
          <p:nvPr>
            <p:ph type="sldNum" sz="quarter" idx="12"/>
          </p:nvPr>
        </p:nvSpPr>
        <p:spPr/>
        <p:txBody>
          <a:bodyPr/>
          <a:lstStyle/>
          <a:p>
            <a:fld id="{30A4F673-566E-4994-9325-4509F8D5850D}" type="slidenum">
              <a:rPr lang="zh-TW" altLang="en-US" smtClean="0"/>
              <a:t>21</a:t>
            </a:fld>
            <a:endParaRPr lang="zh-TW" altLang="en-US"/>
          </a:p>
        </p:txBody>
      </p:sp>
      <p:graphicFrame>
        <p:nvGraphicFramePr>
          <p:cNvPr id="9" name="表格 8">
            <a:extLst>
              <a:ext uri="{FF2B5EF4-FFF2-40B4-BE49-F238E27FC236}">
                <a16:creationId xmlns:a16="http://schemas.microsoft.com/office/drawing/2014/main" id="{F7417B96-866C-866A-998B-BD74AEBAA597}"/>
              </a:ext>
            </a:extLst>
          </p:cNvPr>
          <p:cNvGraphicFramePr>
            <a:graphicFrameLocks noGrp="1"/>
          </p:cNvGraphicFramePr>
          <p:nvPr>
            <p:extLst>
              <p:ext uri="{D42A27DB-BD31-4B8C-83A1-F6EECF244321}">
                <p14:modId xmlns:p14="http://schemas.microsoft.com/office/powerpoint/2010/main" val="2030470463"/>
              </p:ext>
            </p:extLst>
          </p:nvPr>
        </p:nvGraphicFramePr>
        <p:xfrm>
          <a:off x="1748218" y="2501900"/>
          <a:ext cx="6096000" cy="1854200"/>
        </p:xfrm>
        <a:graphic>
          <a:graphicData uri="http://schemas.openxmlformats.org/drawingml/2006/table">
            <a:tbl>
              <a:tblPr firstRow="1" bandRow="1">
                <a:tableStyleId>{073A0DAA-6AF3-43AB-8588-CEC1D06C72B9}</a:tableStyleId>
              </a:tblPr>
              <a:tblGrid>
                <a:gridCol w="1524000">
                  <a:extLst>
                    <a:ext uri="{9D8B030D-6E8A-4147-A177-3AD203B41FA5}">
                      <a16:colId xmlns:a16="http://schemas.microsoft.com/office/drawing/2014/main" val="78989047"/>
                    </a:ext>
                  </a:extLst>
                </a:gridCol>
                <a:gridCol w="1524000">
                  <a:extLst>
                    <a:ext uri="{9D8B030D-6E8A-4147-A177-3AD203B41FA5}">
                      <a16:colId xmlns:a16="http://schemas.microsoft.com/office/drawing/2014/main" val="1352735755"/>
                    </a:ext>
                  </a:extLst>
                </a:gridCol>
                <a:gridCol w="1524000">
                  <a:extLst>
                    <a:ext uri="{9D8B030D-6E8A-4147-A177-3AD203B41FA5}">
                      <a16:colId xmlns:a16="http://schemas.microsoft.com/office/drawing/2014/main" val="4084663774"/>
                    </a:ext>
                  </a:extLst>
                </a:gridCol>
                <a:gridCol w="1524000">
                  <a:extLst>
                    <a:ext uri="{9D8B030D-6E8A-4147-A177-3AD203B41FA5}">
                      <a16:colId xmlns:a16="http://schemas.microsoft.com/office/drawing/2014/main" val="3870295993"/>
                    </a:ext>
                  </a:extLst>
                </a:gridCol>
              </a:tblGrid>
              <a:tr h="370840">
                <a:tc>
                  <a:txBody>
                    <a:bodyPr/>
                    <a:lstStyle/>
                    <a:p>
                      <a:r>
                        <a:rPr lang="zh-TW" altLang="en-US" dirty="0"/>
                        <a:t>銷售佔比</a:t>
                      </a:r>
                    </a:p>
                  </a:txBody>
                  <a:tcPr/>
                </a:tc>
                <a:tc>
                  <a:txBody>
                    <a:bodyPr/>
                    <a:lstStyle/>
                    <a:p>
                      <a:r>
                        <a:rPr lang="zh-TW" altLang="en-US" dirty="0"/>
                        <a:t>寶成</a:t>
                      </a:r>
                    </a:p>
                  </a:txBody>
                  <a:tcPr/>
                </a:tc>
                <a:tc>
                  <a:txBody>
                    <a:bodyPr/>
                    <a:lstStyle/>
                    <a:p>
                      <a:r>
                        <a:rPr lang="zh-TW" altLang="en-US" dirty="0"/>
                        <a:t>巨大</a:t>
                      </a:r>
                    </a:p>
                  </a:txBody>
                  <a:tcPr/>
                </a:tc>
                <a:tc>
                  <a:txBody>
                    <a:bodyPr/>
                    <a:lstStyle/>
                    <a:p>
                      <a:r>
                        <a:rPr lang="zh-TW" altLang="en-US" dirty="0"/>
                        <a:t>美利達</a:t>
                      </a:r>
                    </a:p>
                  </a:txBody>
                  <a:tcPr/>
                </a:tc>
                <a:extLst>
                  <a:ext uri="{0D108BD9-81ED-4DB2-BD59-A6C34878D82A}">
                    <a16:rowId xmlns:a16="http://schemas.microsoft.com/office/drawing/2014/main" val="2638022664"/>
                  </a:ext>
                </a:extLst>
              </a:tr>
              <a:tr h="370840">
                <a:tc>
                  <a:txBody>
                    <a:bodyPr/>
                    <a:lstStyle/>
                    <a:p>
                      <a:r>
                        <a:rPr lang="zh-TW" altLang="en-US" dirty="0"/>
                        <a:t>亞洲</a:t>
                      </a:r>
                    </a:p>
                  </a:txBody>
                  <a:tcPr/>
                </a:tc>
                <a:tc>
                  <a:txBody>
                    <a:bodyPr/>
                    <a:lstStyle/>
                    <a:p>
                      <a:r>
                        <a:rPr lang="en-US" altLang="zh-TW" dirty="0"/>
                        <a:t>53%</a:t>
                      </a:r>
                      <a:endParaRPr lang="zh-TW" altLang="en-US" dirty="0"/>
                    </a:p>
                  </a:txBody>
                  <a:tcPr/>
                </a:tc>
                <a:tc>
                  <a:txBody>
                    <a:bodyPr/>
                    <a:lstStyle/>
                    <a:p>
                      <a:r>
                        <a:rPr lang="en-US" altLang="zh-TW" dirty="0"/>
                        <a:t>27%</a:t>
                      </a:r>
                      <a:endParaRPr lang="zh-TW" altLang="en-US" dirty="0"/>
                    </a:p>
                  </a:txBody>
                  <a:tcPr/>
                </a:tc>
                <a:tc>
                  <a:txBody>
                    <a:bodyPr/>
                    <a:lstStyle/>
                    <a:p>
                      <a:endParaRPr lang="zh-TW" altLang="en-US" dirty="0"/>
                    </a:p>
                  </a:txBody>
                  <a:tcPr/>
                </a:tc>
                <a:extLst>
                  <a:ext uri="{0D108BD9-81ED-4DB2-BD59-A6C34878D82A}">
                    <a16:rowId xmlns:a16="http://schemas.microsoft.com/office/drawing/2014/main" val="3119008889"/>
                  </a:ext>
                </a:extLst>
              </a:tr>
              <a:tr h="370840">
                <a:tc>
                  <a:txBody>
                    <a:bodyPr/>
                    <a:lstStyle/>
                    <a:p>
                      <a:r>
                        <a:rPr lang="zh-TW" altLang="en-US" dirty="0"/>
                        <a:t>美洲</a:t>
                      </a:r>
                    </a:p>
                  </a:txBody>
                  <a:tcPr/>
                </a:tc>
                <a:tc>
                  <a:txBody>
                    <a:bodyPr/>
                    <a:lstStyle/>
                    <a:p>
                      <a:r>
                        <a:rPr lang="en-US" altLang="zh-TW" dirty="0"/>
                        <a:t>23%</a:t>
                      </a:r>
                      <a:endParaRPr lang="zh-TW" altLang="en-US" dirty="0"/>
                    </a:p>
                  </a:txBody>
                  <a:tcPr/>
                </a:tc>
                <a:tc>
                  <a:txBody>
                    <a:bodyPr/>
                    <a:lstStyle/>
                    <a:p>
                      <a:r>
                        <a:rPr lang="en-US" altLang="zh-TW" dirty="0"/>
                        <a:t>19%</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30%</a:t>
                      </a:r>
                      <a:endParaRPr lang="zh-TW" altLang="en-US" dirty="0"/>
                    </a:p>
                  </a:txBody>
                  <a:tcPr/>
                </a:tc>
                <a:extLst>
                  <a:ext uri="{0D108BD9-81ED-4DB2-BD59-A6C34878D82A}">
                    <a16:rowId xmlns:a16="http://schemas.microsoft.com/office/drawing/2014/main" val="873698169"/>
                  </a:ext>
                </a:extLst>
              </a:tr>
              <a:tr h="370840">
                <a:tc>
                  <a:txBody>
                    <a:bodyPr/>
                    <a:lstStyle/>
                    <a:p>
                      <a:r>
                        <a:rPr lang="zh-TW" altLang="en-US" b="1" dirty="0">
                          <a:solidFill>
                            <a:schemeClr val="accent1">
                              <a:lumMod val="75000"/>
                            </a:schemeClr>
                          </a:solidFill>
                        </a:rPr>
                        <a:t>歐洲</a:t>
                      </a:r>
                    </a:p>
                  </a:txBody>
                  <a:tcPr/>
                </a:tc>
                <a:tc>
                  <a:txBody>
                    <a:bodyPr/>
                    <a:lstStyle/>
                    <a:p>
                      <a:r>
                        <a:rPr lang="en-US" altLang="zh-TW" b="1" dirty="0">
                          <a:solidFill>
                            <a:schemeClr val="accent1">
                              <a:lumMod val="75000"/>
                            </a:schemeClr>
                          </a:solidFill>
                        </a:rPr>
                        <a:t>18%</a:t>
                      </a:r>
                      <a:endParaRPr lang="zh-TW" altLang="en-US" b="1" dirty="0">
                        <a:solidFill>
                          <a:schemeClr val="accent1">
                            <a:lumMod val="75000"/>
                          </a:schemeClr>
                        </a:solidFill>
                      </a:endParaRPr>
                    </a:p>
                  </a:txBody>
                  <a:tcPr/>
                </a:tc>
                <a:tc>
                  <a:txBody>
                    <a:bodyPr/>
                    <a:lstStyle/>
                    <a:p>
                      <a:r>
                        <a:rPr lang="en-US" altLang="zh-TW" b="1" dirty="0">
                          <a:solidFill>
                            <a:schemeClr val="accent1">
                              <a:lumMod val="75000"/>
                            </a:schemeClr>
                          </a:solidFill>
                        </a:rPr>
                        <a:t>40%</a:t>
                      </a:r>
                      <a:endParaRPr lang="zh-TW" altLang="en-US" b="1" dirty="0">
                        <a:solidFill>
                          <a:schemeClr val="accent1">
                            <a:lumMod val="75000"/>
                          </a:schemeClr>
                        </a:solidFill>
                      </a:endParaRPr>
                    </a:p>
                  </a:txBody>
                  <a:tcPr/>
                </a:tc>
                <a:tc>
                  <a:txBody>
                    <a:bodyPr/>
                    <a:lstStyle/>
                    <a:p>
                      <a:r>
                        <a:rPr lang="en-US" altLang="zh-TW" b="1" dirty="0">
                          <a:solidFill>
                            <a:schemeClr val="accent1">
                              <a:lumMod val="75000"/>
                            </a:schemeClr>
                          </a:solidFill>
                        </a:rPr>
                        <a:t>51%</a:t>
                      </a:r>
                      <a:endParaRPr lang="zh-TW" altLang="en-US" b="1" dirty="0">
                        <a:solidFill>
                          <a:schemeClr val="accent1">
                            <a:lumMod val="75000"/>
                          </a:schemeClr>
                        </a:solidFill>
                      </a:endParaRPr>
                    </a:p>
                  </a:txBody>
                  <a:tcPr/>
                </a:tc>
                <a:extLst>
                  <a:ext uri="{0D108BD9-81ED-4DB2-BD59-A6C34878D82A}">
                    <a16:rowId xmlns:a16="http://schemas.microsoft.com/office/drawing/2014/main" val="555557107"/>
                  </a:ext>
                </a:extLst>
              </a:tr>
              <a:tr h="370840">
                <a:tc>
                  <a:txBody>
                    <a:bodyPr/>
                    <a:lstStyle/>
                    <a:p>
                      <a:r>
                        <a:rPr lang="zh-TW" altLang="en-US" dirty="0"/>
                        <a:t>其他</a:t>
                      </a:r>
                    </a:p>
                  </a:txBody>
                  <a:tcPr/>
                </a:tc>
                <a:tc>
                  <a:txBody>
                    <a:bodyPr/>
                    <a:lstStyle/>
                    <a:p>
                      <a:r>
                        <a:rPr lang="en-US" altLang="zh-TW" dirty="0"/>
                        <a:t>6%</a:t>
                      </a:r>
                      <a:endParaRPr lang="zh-TW" altLang="en-US" dirty="0"/>
                    </a:p>
                  </a:txBody>
                  <a:tcPr/>
                </a:tc>
                <a:tc>
                  <a:txBody>
                    <a:bodyPr/>
                    <a:lstStyle/>
                    <a:p>
                      <a:r>
                        <a:rPr lang="en-US" altLang="zh-TW" dirty="0"/>
                        <a:t>10%</a:t>
                      </a:r>
                      <a:endParaRPr lang="zh-TW" altLang="en-US" dirty="0"/>
                    </a:p>
                  </a:txBody>
                  <a:tcPr/>
                </a:tc>
                <a:tc>
                  <a:txBody>
                    <a:bodyPr/>
                    <a:lstStyle/>
                    <a:p>
                      <a:r>
                        <a:rPr lang="en-US" altLang="zh-TW" dirty="0"/>
                        <a:t>19%</a:t>
                      </a:r>
                      <a:endParaRPr lang="zh-TW" altLang="en-US" dirty="0"/>
                    </a:p>
                  </a:txBody>
                  <a:tcPr/>
                </a:tc>
                <a:extLst>
                  <a:ext uri="{0D108BD9-81ED-4DB2-BD59-A6C34878D82A}">
                    <a16:rowId xmlns:a16="http://schemas.microsoft.com/office/drawing/2014/main" val="2767103040"/>
                  </a:ext>
                </a:extLst>
              </a:tr>
            </a:tbl>
          </a:graphicData>
        </a:graphic>
      </p:graphicFrame>
    </p:spTree>
    <p:extLst>
      <p:ext uri="{BB962C8B-B14F-4D97-AF65-F5344CB8AC3E}">
        <p14:creationId xmlns:p14="http://schemas.microsoft.com/office/powerpoint/2010/main" val="1742350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EF575BD-D559-7B4F-DDF6-8DFA64A0965D}"/>
              </a:ext>
            </a:extLst>
          </p:cNvPr>
          <p:cNvSpPr/>
          <p:nvPr/>
        </p:nvSpPr>
        <p:spPr>
          <a:xfrm>
            <a:off x="0" y="4697506"/>
            <a:ext cx="3975912" cy="2160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內容版面配置區 2"/>
          <p:cNvSpPr>
            <a:spLocks noGrp="1"/>
          </p:cNvSpPr>
          <p:nvPr>
            <p:ph idx="1"/>
          </p:nvPr>
        </p:nvSpPr>
        <p:spPr>
          <a:xfrm>
            <a:off x="550726" y="1759909"/>
            <a:ext cx="8490985" cy="5878020"/>
          </a:xfrm>
        </p:spPr>
        <p:txBody>
          <a:bodyPr>
            <a:norm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資產中心度之相對提高，以提取資金快速流入或流出之訊息</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對其作標準化，並按照由大到小排名。</a:t>
            </a: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b="0" dirty="0">
              <a:latin typeface="微軟正黑體" panose="020B0604030504040204" pitchFamily="34" charset="-120"/>
              <a:ea typeface="微軟正黑體" panose="020B0604030504040204" pitchFamily="34" charset="-120"/>
            </a:endParaRPr>
          </a:p>
          <a:p>
            <a:pPr lvl="1">
              <a:lnSpc>
                <a:spcPct val="150000"/>
              </a:lnSpc>
            </a:pPr>
            <a:endParaRPr lang="en-US" altLang="zh-TW" sz="2000" dirty="0">
              <a:latin typeface="微軟正黑體" panose="020B0604030504040204" pitchFamily="34" charset="-120"/>
              <a:ea typeface="微軟正黑體" panose="020B0604030504040204" pitchFamily="34" charset="-120"/>
            </a:endParaRPr>
          </a:p>
          <a:p>
            <a:pPr lvl="1">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p:txBody>
      </p:sp>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674527"/>
            <a:ext cx="7041842" cy="1085382"/>
          </a:xfrm>
        </p:spPr>
        <p:txBody>
          <a:bodyPr>
            <a:normAutofit/>
          </a:bodyPr>
          <a:lstStyle/>
          <a:p>
            <a:r>
              <a:rPr lang="zh-TW" altLang="en-US" sz="4000" b="1" dirty="0">
                <a:latin typeface="微軟正黑體" panose="020B0604030504040204" pitchFamily="34" charset="-120"/>
                <a:ea typeface="微軟正黑體" panose="020B0604030504040204" pitchFamily="34" charset="-120"/>
              </a:rPr>
              <a:t>資產中心度</a:t>
            </a:r>
            <a:r>
              <a:rPr lang="en-US" altLang="zh-TW" sz="4000" b="1" dirty="0">
                <a:latin typeface="微軟正黑體" panose="020B0604030504040204" pitchFamily="34" charset="-120"/>
                <a:ea typeface="微軟正黑體" panose="020B0604030504040204" pitchFamily="34" charset="-120"/>
              </a:rPr>
              <a:t>(Asset Centrality)</a:t>
            </a:r>
            <a:endParaRPr lang="zh-TW" altLang="en-US" sz="4000" b="1" dirty="0">
              <a:latin typeface="微軟正黑體" panose="020B0604030504040204" pitchFamily="34" charset="-120"/>
              <a:ea typeface="微軟正黑體" panose="020B0604030504040204" pitchFamily="34" charset="-120"/>
            </a:endParaRPr>
          </a:p>
        </p:txBody>
      </p:sp>
      <p:grpSp>
        <p:nvGrpSpPr>
          <p:cNvPr id="9" name="群組 8">
            <a:extLst>
              <a:ext uri="{FF2B5EF4-FFF2-40B4-BE49-F238E27FC236}">
                <a16:creationId xmlns:a16="http://schemas.microsoft.com/office/drawing/2014/main" id="{59E7D0BC-C7FA-8300-3F7D-61E0D7F0BB6E}"/>
              </a:ext>
            </a:extLst>
          </p:cNvPr>
          <p:cNvGrpSpPr/>
          <p:nvPr/>
        </p:nvGrpSpPr>
        <p:grpSpPr>
          <a:xfrm>
            <a:off x="-114300" y="0"/>
            <a:ext cx="9258300" cy="581799"/>
            <a:chOff x="-114300" y="0"/>
            <a:chExt cx="9258300" cy="581799"/>
          </a:xfrm>
        </p:grpSpPr>
        <p:sp>
          <p:nvSpPr>
            <p:cNvPr id="10" name="矩形 9">
              <a:extLst>
                <a:ext uri="{FF2B5EF4-FFF2-40B4-BE49-F238E27FC236}">
                  <a16:creationId xmlns:a16="http://schemas.microsoft.com/office/drawing/2014/main" id="{EF5FD68B-6BBF-1D91-1A58-F469985E2BF6}"/>
                </a:ext>
              </a:extLst>
            </p:cNvPr>
            <p:cNvSpPr/>
            <p:nvPr/>
          </p:nvSpPr>
          <p:spPr>
            <a:xfrm>
              <a:off x="-114300" y="0"/>
              <a:ext cx="9258300" cy="581799"/>
            </a:xfrm>
            <a:prstGeom prst="rect">
              <a:avLst/>
            </a:prstGeom>
            <a:solidFill>
              <a:schemeClr val="accent5">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五邊形 11">
              <a:extLst>
                <a:ext uri="{FF2B5EF4-FFF2-40B4-BE49-F238E27FC236}">
                  <a16:creationId xmlns:a16="http://schemas.microsoft.com/office/drawing/2014/main" id="{067C92CF-5F68-370A-832F-8C275B35C74A}"/>
                </a:ext>
              </a:extLst>
            </p:cNvPr>
            <p:cNvSpPr/>
            <p:nvPr/>
          </p:nvSpPr>
          <p:spPr>
            <a:xfrm>
              <a:off x="0" y="6627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資產中心度</a:t>
              </a:r>
              <a:endParaRPr kumimoji="1" lang="zh-TW" altLang="en-US" dirty="0"/>
            </a:p>
          </p:txBody>
        </p:sp>
        <p:sp>
          <p:nvSpPr>
            <p:cNvPr id="13" name="矩形 12">
              <a:extLst>
                <a:ext uri="{FF2B5EF4-FFF2-40B4-BE49-F238E27FC236}">
                  <a16:creationId xmlns:a16="http://schemas.microsoft.com/office/drawing/2014/main" id="{DE25929D-9533-7905-5DA2-63D9F90F422D}"/>
                </a:ext>
              </a:extLst>
            </p:cNvPr>
            <p:cNvSpPr/>
            <p:nvPr/>
          </p:nvSpPr>
          <p:spPr>
            <a:xfrm>
              <a:off x="2826011" y="73185"/>
              <a:ext cx="1683006"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產業報酬率</a:t>
              </a:r>
            </a:p>
          </p:txBody>
        </p:sp>
        <p:sp>
          <p:nvSpPr>
            <p:cNvPr id="14" name="矩形 13">
              <a:extLst>
                <a:ext uri="{FF2B5EF4-FFF2-40B4-BE49-F238E27FC236}">
                  <a16:creationId xmlns:a16="http://schemas.microsoft.com/office/drawing/2014/main" id="{EA01A403-13B7-4F5D-28EF-B7DF72177DCA}"/>
                </a:ext>
              </a:extLst>
            </p:cNvPr>
            <p:cNvSpPr/>
            <p:nvPr/>
          </p:nvSpPr>
          <p:spPr>
            <a:xfrm>
              <a:off x="4994370" y="76641"/>
              <a:ext cx="1593047"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吸收比率</a:t>
              </a:r>
            </a:p>
          </p:txBody>
        </p:sp>
        <p:sp>
          <p:nvSpPr>
            <p:cNvPr id="15" name="矩形 14">
              <a:extLst>
                <a:ext uri="{FF2B5EF4-FFF2-40B4-BE49-F238E27FC236}">
                  <a16:creationId xmlns:a16="http://schemas.microsoft.com/office/drawing/2014/main" id="{F9959467-4A47-8968-248F-C7794B871532}"/>
                </a:ext>
              </a:extLst>
            </p:cNvPr>
            <p:cNvSpPr/>
            <p:nvPr/>
          </p:nvSpPr>
          <p:spPr>
            <a:xfrm>
              <a:off x="7072770" y="76641"/>
              <a:ext cx="1593047"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資產中心度</a:t>
              </a:r>
            </a:p>
          </p:txBody>
        </p:sp>
      </p:grpSp>
      <p:pic>
        <p:nvPicPr>
          <p:cNvPr id="18" name="圖片 17">
            <a:extLst>
              <a:ext uri="{FF2B5EF4-FFF2-40B4-BE49-F238E27FC236}">
                <a16:creationId xmlns:a16="http://schemas.microsoft.com/office/drawing/2014/main" id="{691C4A12-7FDB-348F-CF75-13987770E963}"/>
              </a:ext>
            </a:extLst>
          </p:cNvPr>
          <p:cNvPicPr>
            <a:picLocks noChangeAspect="1"/>
          </p:cNvPicPr>
          <p:nvPr/>
        </p:nvPicPr>
        <p:blipFill rotWithShape="1">
          <a:blip r:embed="rId4">
            <a:extLst>
              <a:ext uri="{28A0092B-C50C-407E-A947-70E740481C1C}">
                <a14:useLocalDpi xmlns:a14="http://schemas.microsoft.com/office/drawing/2010/main" val="0"/>
              </a:ext>
            </a:extLst>
          </a:blip>
          <a:srcRect r="9399"/>
          <a:stretch/>
        </p:blipFill>
        <p:spPr>
          <a:xfrm>
            <a:off x="592888" y="2848294"/>
            <a:ext cx="8072929" cy="4009706"/>
          </a:xfrm>
          <a:prstGeom prst="rect">
            <a:avLst/>
          </a:prstGeom>
        </p:spPr>
      </p:pic>
      <p:sp>
        <p:nvSpPr>
          <p:cNvPr id="4" name="投影片編號版面配置區 3">
            <a:extLst>
              <a:ext uri="{FF2B5EF4-FFF2-40B4-BE49-F238E27FC236}">
                <a16:creationId xmlns:a16="http://schemas.microsoft.com/office/drawing/2014/main" id="{BEC70536-6F55-783C-C3D1-8F8A6A643735}"/>
              </a:ext>
            </a:extLst>
          </p:cNvPr>
          <p:cNvSpPr>
            <a:spLocks noGrp="1"/>
          </p:cNvSpPr>
          <p:nvPr>
            <p:ph type="sldNum" sz="quarter" idx="12"/>
          </p:nvPr>
        </p:nvSpPr>
        <p:spPr/>
        <p:txBody>
          <a:bodyPr/>
          <a:lstStyle/>
          <a:p>
            <a:fld id="{30A4F673-566E-4994-9325-4509F8D5850D}" type="slidenum">
              <a:rPr lang="zh-TW" altLang="en-US" smtClean="0"/>
              <a:t>22</a:t>
            </a:fld>
            <a:endParaRPr lang="zh-TW" altLang="en-US"/>
          </a:p>
        </p:txBody>
      </p:sp>
    </p:spTree>
    <p:extLst>
      <p:ext uri="{BB962C8B-B14F-4D97-AF65-F5344CB8AC3E}">
        <p14:creationId xmlns:p14="http://schemas.microsoft.com/office/powerpoint/2010/main" val="3526287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418715" y="341291"/>
            <a:ext cx="3032055" cy="1085382"/>
          </a:xfrm>
        </p:spPr>
        <p:txBody>
          <a:bodyPr>
            <a:normAutofit/>
          </a:bodyPr>
          <a:lstStyle/>
          <a:p>
            <a:r>
              <a:rPr lang="zh-TW" altLang="en-US" b="1" dirty="0">
                <a:latin typeface="微軟正黑體" panose="020B0604030504040204" pitchFamily="34" charset="-120"/>
                <a:ea typeface="微軟正黑體" panose="020B0604030504040204" pitchFamily="34" charset="-120"/>
              </a:rPr>
              <a:t>研究方法</a:t>
            </a:r>
          </a:p>
        </p:txBody>
      </p:sp>
      <p:sp>
        <p:nvSpPr>
          <p:cNvPr id="4" name="圓角矩形 3">
            <a:extLst>
              <a:ext uri="{FF2B5EF4-FFF2-40B4-BE49-F238E27FC236}">
                <a16:creationId xmlns:a16="http://schemas.microsoft.com/office/drawing/2014/main" id="{45C77058-88E2-16A4-93C4-E2AE458D4249}"/>
              </a:ext>
            </a:extLst>
          </p:cNvPr>
          <p:cNvSpPr/>
          <p:nvPr/>
        </p:nvSpPr>
        <p:spPr>
          <a:xfrm>
            <a:off x="1143218" y="1618342"/>
            <a:ext cx="2531316" cy="15566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資產中心度</a:t>
            </a:r>
            <a:endParaRPr kumimoji="0" lang="en-US" altLang="zh-TW" sz="2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5" name="圓角矩形 4">
            <a:extLst>
              <a:ext uri="{FF2B5EF4-FFF2-40B4-BE49-F238E27FC236}">
                <a16:creationId xmlns:a16="http://schemas.microsoft.com/office/drawing/2014/main" id="{0C258D05-4687-375B-5B1D-E459C86F8D58}"/>
              </a:ext>
            </a:extLst>
          </p:cNvPr>
          <p:cNvSpPr/>
          <p:nvPr/>
        </p:nvSpPr>
        <p:spPr>
          <a:xfrm>
            <a:off x="1143218" y="3686629"/>
            <a:ext cx="2531316" cy="15566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資產相對價值</a:t>
            </a:r>
            <a:endParaRPr kumimoji="0" lang="en-US" altLang="zh-TW" sz="2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 name="圓角矩形 5">
            <a:extLst>
              <a:ext uri="{FF2B5EF4-FFF2-40B4-BE49-F238E27FC236}">
                <a16:creationId xmlns:a16="http://schemas.microsoft.com/office/drawing/2014/main" id="{989CD452-4B84-B4E2-5A02-BFF04BC9E7DE}"/>
              </a:ext>
            </a:extLst>
          </p:cNvPr>
          <p:cNvSpPr/>
          <p:nvPr/>
        </p:nvSpPr>
        <p:spPr>
          <a:xfrm>
            <a:off x="5469466" y="2650671"/>
            <a:ext cx="2531316" cy="15566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各條件結果</a:t>
            </a:r>
            <a:endParaRPr kumimoji="0" lang="en-US" altLang="zh-TW" sz="2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 name="右大括弧 6">
            <a:extLst>
              <a:ext uri="{FF2B5EF4-FFF2-40B4-BE49-F238E27FC236}">
                <a16:creationId xmlns:a16="http://schemas.microsoft.com/office/drawing/2014/main" id="{45786301-F0C7-A20A-0429-8FFEB1A61DCC}"/>
              </a:ext>
            </a:extLst>
          </p:cNvPr>
          <p:cNvSpPr/>
          <p:nvPr/>
        </p:nvSpPr>
        <p:spPr>
          <a:xfrm>
            <a:off x="4038654" y="1834242"/>
            <a:ext cx="998958" cy="3189515"/>
          </a:xfrm>
          <a:prstGeom prst="rightBrace">
            <a:avLst>
              <a:gd name="adj1" fmla="val 51210"/>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投影片編號版面配置區 2">
            <a:extLst>
              <a:ext uri="{FF2B5EF4-FFF2-40B4-BE49-F238E27FC236}">
                <a16:creationId xmlns:a16="http://schemas.microsoft.com/office/drawing/2014/main" id="{7B08F7F5-F9DB-78EA-111D-811EBFECBCC4}"/>
              </a:ext>
            </a:extLst>
          </p:cNvPr>
          <p:cNvSpPr>
            <a:spLocks noGrp="1"/>
          </p:cNvSpPr>
          <p:nvPr>
            <p:ph type="sldNum" sz="quarter" idx="12"/>
          </p:nvPr>
        </p:nvSpPr>
        <p:spPr/>
        <p:txBody>
          <a:bodyPr/>
          <a:lstStyle/>
          <a:p>
            <a:fld id="{30A4F673-566E-4994-9325-4509F8D5850D}" type="slidenum">
              <a:rPr lang="zh-TW" altLang="en-US" smtClean="0"/>
              <a:t>23</a:t>
            </a:fld>
            <a:endParaRPr lang="zh-TW" altLang="en-US"/>
          </a:p>
        </p:txBody>
      </p:sp>
    </p:spTree>
    <p:extLst>
      <p:ext uri="{BB962C8B-B14F-4D97-AF65-F5344CB8AC3E}">
        <p14:creationId xmlns:p14="http://schemas.microsoft.com/office/powerpoint/2010/main" val="1111415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9613"/>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EF575BD-D559-7B4F-DDF6-8DFA64A0965D}"/>
              </a:ext>
            </a:extLst>
          </p:cNvPr>
          <p:cNvSpPr/>
          <p:nvPr/>
        </p:nvSpPr>
        <p:spPr>
          <a:xfrm>
            <a:off x="0" y="4697506"/>
            <a:ext cx="3975912" cy="2160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內容版面配置區 2"/>
          <p:cNvSpPr>
            <a:spLocks noGrp="1"/>
          </p:cNvSpPr>
          <p:nvPr>
            <p:ph idx="1"/>
          </p:nvPr>
        </p:nvSpPr>
        <p:spPr>
          <a:xfrm>
            <a:off x="550727" y="1759909"/>
            <a:ext cx="8337844" cy="5286350"/>
          </a:xfrm>
        </p:spPr>
        <p:txBody>
          <a:bodyPr>
            <a:normAutofit/>
          </a:bodyPr>
          <a:lstStyle/>
          <a:p>
            <a:pPr>
              <a:lnSpc>
                <a:spcPct val="150000"/>
              </a:lnSpc>
            </a:pPr>
            <a:endParaRPr lang="en-US" altLang="zh-TW" sz="2400" dirty="0">
              <a:latin typeface="微軟正黑體" panose="020B0604030504040204" pitchFamily="34" charset="-120"/>
              <a:ea typeface="微軟正黑體" panose="020B0604030504040204" pitchFamily="34" charset="-120"/>
            </a:endParaRPr>
          </a:p>
          <a:p>
            <a:pPr>
              <a:lnSpc>
                <a:spcPct val="150000"/>
              </a:lnSpc>
            </a:pPr>
            <a:endParaRPr lang="en-US" altLang="zh-TW" sz="2400" dirty="0">
              <a:latin typeface="微軟正黑體" panose="020B0604030504040204" pitchFamily="34" charset="-120"/>
              <a:ea typeface="微軟正黑體" panose="020B0604030504040204" pitchFamily="34" charset="-120"/>
            </a:endParaRPr>
          </a:p>
          <a:p>
            <a:pPr>
              <a:lnSpc>
                <a:spcPct val="150000"/>
              </a:lnSpc>
            </a:pPr>
            <a:endParaRPr lang="en-US" altLang="zh-TW" sz="2400" dirty="0">
              <a:latin typeface="微軟正黑體" panose="020B0604030504040204" pitchFamily="34" charset="-120"/>
              <a:ea typeface="微軟正黑體" panose="020B0604030504040204" pitchFamily="34" charset="-120"/>
            </a:endParaRPr>
          </a:p>
          <a:p>
            <a:pPr>
              <a:lnSpc>
                <a:spcPct val="150000"/>
              </a:lnSpc>
            </a:pPr>
            <a:endParaRPr lang="en-US" altLang="zh-TW" sz="2400" dirty="0">
              <a:latin typeface="微軟正黑體" panose="020B0604030504040204" pitchFamily="34" charset="-120"/>
              <a:ea typeface="微軟正黑體" panose="020B0604030504040204" pitchFamily="34" charset="-120"/>
            </a:endParaRPr>
          </a:p>
        </p:txBody>
      </p:sp>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674527"/>
            <a:ext cx="7041842" cy="1085382"/>
          </a:xfrm>
        </p:spPr>
        <p:txBody>
          <a:bodyPr>
            <a:normAutofit/>
          </a:bodyPr>
          <a:lstStyle/>
          <a:p>
            <a:r>
              <a:rPr lang="zh-TW" altLang="en-US" sz="4000" b="1" dirty="0">
                <a:latin typeface="微軟正黑體" panose="020B0604030504040204" pitchFamily="34" charset="-120"/>
                <a:ea typeface="微軟正黑體" panose="020B0604030504040204" pitchFamily="34" charset="-120"/>
              </a:rPr>
              <a:t>資產相對價值</a:t>
            </a:r>
          </a:p>
        </p:txBody>
      </p:sp>
      <p:sp>
        <p:nvSpPr>
          <p:cNvPr id="4" name="內容版面配置區 2">
            <a:extLst>
              <a:ext uri="{FF2B5EF4-FFF2-40B4-BE49-F238E27FC236}">
                <a16:creationId xmlns:a16="http://schemas.microsoft.com/office/drawing/2014/main" id="{0218C2A2-1239-C523-75C7-BC72B694BD6E}"/>
              </a:ext>
            </a:extLst>
          </p:cNvPr>
          <p:cNvSpPr txBox="1">
            <a:spLocks/>
          </p:cNvSpPr>
          <p:nvPr/>
        </p:nvSpPr>
        <p:spPr>
          <a:xfrm>
            <a:off x="550726" y="1759909"/>
            <a:ext cx="8490985" cy="5878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TW" altLang="en-US" sz="2000" dirty="0">
                <a:latin typeface="微軟正黑體" panose="020B0604030504040204" pitchFamily="34" charset="-120"/>
                <a:ea typeface="微軟正黑體" panose="020B0604030504040204" pitchFamily="34" charset="-120"/>
              </a:rPr>
              <a:t>為判斷資金之流入之原因為</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zh-TW" altLang="en-US" sz="1800" dirty="0">
                <a:latin typeface="微軟正黑體" panose="020B0604030504040204" pitchFamily="34" charset="-120"/>
                <a:ea typeface="微軟正黑體" panose="020B0604030504040204" pitchFamily="34" charset="-120"/>
              </a:rPr>
              <a:t>泡沫擴張階段</a:t>
            </a:r>
            <a:endParaRPr lang="en-US" altLang="zh-TW" sz="1800" dirty="0">
              <a:latin typeface="微軟正黑體" panose="020B0604030504040204" pitchFamily="34" charset="-120"/>
              <a:ea typeface="微軟正黑體" panose="020B0604030504040204" pitchFamily="34" charset="-120"/>
            </a:endParaRPr>
          </a:p>
          <a:p>
            <a:pPr lvl="1">
              <a:lnSpc>
                <a:spcPct val="150000"/>
              </a:lnSpc>
            </a:pPr>
            <a:r>
              <a:rPr lang="zh-TW" altLang="en-US" sz="1800" dirty="0">
                <a:latin typeface="微軟正黑體" panose="020B0604030504040204" pitchFamily="34" charset="-120"/>
                <a:ea typeface="微軟正黑體" panose="020B0604030504040204" pitchFamily="34" charset="-120"/>
              </a:rPr>
              <a:t>基本面價值上升 </a:t>
            </a:r>
            <a:endParaRPr lang="en-US" altLang="zh-TW" sz="18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為判斷資金之流出之原因為</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zh-TW" altLang="en-US" sz="1800" dirty="0">
                <a:latin typeface="微軟正黑體" panose="020B0604030504040204" pitchFamily="34" charset="-120"/>
                <a:ea typeface="微軟正黑體" panose="020B0604030504040204" pitchFamily="34" charset="-120"/>
              </a:rPr>
              <a:t>泡沫破裂階段</a:t>
            </a:r>
            <a:endParaRPr lang="en-US" altLang="zh-TW" sz="1800" dirty="0">
              <a:latin typeface="微軟正黑體" panose="020B0604030504040204" pitchFamily="34" charset="-120"/>
              <a:ea typeface="微軟正黑體" panose="020B0604030504040204" pitchFamily="34" charset="-120"/>
            </a:endParaRPr>
          </a:p>
          <a:p>
            <a:pPr lvl="1">
              <a:lnSpc>
                <a:spcPct val="150000"/>
              </a:lnSpc>
            </a:pPr>
            <a:r>
              <a:rPr lang="zh-TW" altLang="en-US" sz="1800" dirty="0">
                <a:latin typeface="微軟正黑體" panose="020B0604030504040204" pitchFamily="34" charset="-120"/>
                <a:ea typeface="微軟正黑體" panose="020B0604030504040204" pitchFamily="34" charset="-120"/>
              </a:rPr>
              <a:t>基本面價值下降</a:t>
            </a:r>
            <a:endParaRPr lang="en-US" altLang="zh-TW" sz="18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此處採用股價淨值比，判斷價格是否過度反應</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endParaRPr lang="en-US" altLang="zh-TW" sz="1800" dirty="0">
              <a:latin typeface="微軟正黑體" panose="020B0604030504040204" pitchFamily="34" charset="-120"/>
              <a:ea typeface="微軟正黑體" panose="020B0604030504040204" pitchFamily="34" charset="-120"/>
            </a:endParaRPr>
          </a:p>
          <a:p>
            <a:pPr lvl="1">
              <a:lnSpc>
                <a:spcPct val="150000"/>
              </a:lnSpc>
            </a:pPr>
            <a:endParaRPr lang="en-US" altLang="zh-TW" sz="18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p:txBody>
      </p:sp>
      <p:grpSp>
        <p:nvGrpSpPr>
          <p:cNvPr id="17" name="群組 16">
            <a:extLst>
              <a:ext uri="{FF2B5EF4-FFF2-40B4-BE49-F238E27FC236}">
                <a16:creationId xmlns:a16="http://schemas.microsoft.com/office/drawing/2014/main" id="{88002D02-307B-4BD4-83CB-F9BCD5CD5921}"/>
              </a:ext>
            </a:extLst>
          </p:cNvPr>
          <p:cNvGrpSpPr/>
          <p:nvPr/>
        </p:nvGrpSpPr>
        <p:grpSpPr>
          <a:xfrm>
            <a:off x="-114300" y="0"/>
            <a:ext cx="9258300" cy="581799"/>
            <a:chOff x="-114300" y="0"/>
            <a:chExt cx="9258300" cy="581799"/>
          </a:xfrm>
        </p:grpSpPr>
        <p:sp>
          <p:nvSpPr>
            <p:cNvPr id="18" name="矩形 17">
              <a:extLst>
                <a:ext uri="{FF2B5EF4-FFF2-40B4-BE49-F238E27FC236}">
                  <a16:creationId xmlns:a16="http://schemas.microsoft.com/office/drawing/2014/main" id="{F51E2D19-28B9-34FE-8462-2114597C406A}"/>
                </a:ext>
              </a:extLst>
            </p:cNvPr>
            <p:cNvSpPr/>
            <p:nvPr/>
          </p:nvSpPr>
          <p:spPr>
            <a:xfrm>
              <a:off x="-114300" y="0"/>
              <a:ext cx="9258300" cy="581799"/>
            </a:xfrm>
            <a:prstGeom prst="rect">
              <a:avLst/>
            </a:prstGeom>
            <a:solidFill>
              <a:schemeClr val="accent5">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五邊形 18">
              <a:extLst>
                <a:ext uri="{FF2B5EF4-FFF2-40B4-BE49-F238E27FC236}">
                  <a16:creationId xmlns:a16="http://schemas.microsoft.com/office/drawing/2014/main" id="{40872894-D880-E905-484C-6A86D0A1036F}"/>
                </a:ext>
              </a:extLst>
            </p:cNvPr>
            <p:cNvSpPr/>
            <p:nvPr/>
          </p:nvSpPr>
          <p:spPr>
            <a:xfrm>
              <a:off x="0" y="6627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b="1" dirty="0">
                  <a:latin typeface="微軟正黑體" panose="020B0604030504040204" pitchFamily="34" charset="-120"/>
                  <a:ea typeface="微軟正黑體" panose="020B0604030504040204" pitchFamily="34" charset="-120"/>
                </a:rPr>
                <a:t>資產相對價值</a:t>
              </a:r>
              <a:endParaRPr kumimoji="1" lang="zh-TW" altLang="en-US" dirty="0"/>
            </a:p>
          </p:txBody>
        </p:sp>
        <p:sp>
          <p:nvSpPr>
            <p:cNvPr id="20" name="矩形 19">
              <a:extLst>
                <a:ext uri="{FF2B5EF4-FFF2-40B4-BE49-F238E27FC236}">
                  <a16:creationId xmlns:a16="http://schemas.microsoft.com/office/drawing/2014/main" id="{3BE7039D-5CA0-34C2-616C-BC6EAD5B67BC}"/>
                </a:ext>
              </a:extLst>
            </p:cNvPr>
            <p:cNvSpPr/>
            <p:nvPr/>
          </p:nvSpPr>
          <p:spPr>
            <a:xfrm>
              <a:off x="2826011" y="73185"/>
              <a:ext cx="2033856"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產業股價淨值比</a:t>
              </a:r>
            </a:p>
          </p:txBody>
        </p:sp>
        <p:sp>
          <p:nvSpPr>
            <p:cNvPr id="21" name="矩形 20">
              <a:extLst>
                <a:ext uri="{FF2B5EF4-FFF2-40B4-BE49-F238E27FC236}">
                  <a16:creationId xmlns:a16="http://schemas.microsoft.com/office/drawing/2014/main" id="{DC8C99BF-98B7-758D-0C93-5D5F536564F4}"/>
                </a:ext>
              </a:extLst>
            </p:cNvPr>
            <p:cNvSpPr/>
            <p:nvPr/>
          </p:nvSpPr>
          <p:spPr>
            <a:xfrm>
              <a:off x="5248090" y="66273"/>
              <a:ext cx="1593047"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縱切面標準化</a:t>
              </a:r>
            </a:p>
          </p:txBody>
        </p:sp>
        <p:sp>
          <p:nvSpPr>
            <p:cNvPr id="22" name="矩形 21">
              <a:extLst>
                <a:ext uri="{FF2B5EF4-FFF2-40B4-BE49-F238E27FC236}">
                  <a16:creationId xmlns:a16="http://schemas.microsoft.com/office/drawing/2014/main" id="{58B5F99B-D69F-37F2-3AD0-AE7F416D7F50}"/>
                </a:ext>
              </a:extLst>
            </p:cNvPr>
            <p:cNvSpPr/>
            <p:nvPr/>
          </p:nvSpPr>
          <p:spPr>
            <a:xfrm>
              <a:off x="7229360" y="66273"/>
              <a:ext cx="1593047"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橫切面標準化</a:t>
              </a:r>
            </a:p>
          </p:txBody>
        </p:sp>
      </p:grpSp>
      <p:sp>
        <p:nvSpPr>
          <p:cNvPr id="5" name="投影片編號版面配置區 4">
            <a:extLst>
              <a:ext uri="{FF2B5EF4-FFF2-40B4-BE49-F238E27FC236}">
                <a16:creationId xmlns:a16="http://schemas.microsoft.com/office/drawing/2014/main" id="{178F20C8-A22A-0795-673F-CF73B8AA7FB9}"/>
              </a:ext>
            </a:extLst>
          </p:cNvPr>
          <p:cNvSpPr>
            <a:spLocks noGrp="1"/>
          </p:cNvSpPr>
          <p:nvPr>
            <p:ph type="sldNum" sz="quarter" idx="12"/>
          </p:nvPr>
        </p:nvSpPr>
        <p:spPr/>
        <p:txBody>
          <a:bodyPr/>
          <a:lstStyle/>
          <a:p>
            <a:fld id="{30A4F673-566E-4994-9325-4509F8D5850D}" type="slidenum">
              <a:rPr lang="zh-TW" altLang="en-US" smtClean="0"/>
              <a:t>24</a:t>
            </a:fld>
            <a:endParaRPr lang="zh-TW" altLang="en-US"/>
          </a:p>
        </p:txBody>
      </p:sp>
    </p:spTree>
    <p:extLst>
      <p:ext uri="{BB962C8B-B14F-4D97-AF65-F5344CB8AC3E}">
        <p14:creationId xmlns:p14="http://schemas.microsoft.com/office/powerpoint/2010/main" val="1105284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9613"/>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EF575BD-D559-7B4F-DDF6-8DFA64A0965D}"/>
              </a:ext>
            </a:extLst>
          </p:cNvPr>
          <p:cNvSpPr/>
          <p:nvPr/>
        </p:nvSpPr>
        <p:spPr>
          <a:xfrm>
            <a:off x="0" y="4697506"/>
            <a:ext cx="3975912" cy="2160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內容版面配置區 2"/>
          <p:cNvSpPr>
            <a:spLocks noGrp="1"/>
          </p:cNvSpPr>
          <p:nvPr>
            <p:ph idx="1"/>
          </p:nvPr>
        </p:nvSpPr>
        <p:spPr>
          <a:xfrm>
            <a:off x="550727" y="1759909"/>
            <a:ext cx="8337844" cy="5286350"/>
          </a:xfrm>
        </p:spPr>
        <p:txBody>
          <a:bodyPr>
            <a:normAutofit/>
          </a:bodyPr>
          <a:lstStyle/>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p:txBody>
      </p:sp>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674527"/>
            <a:ext cx="7041842" cy="1085382"/>
          </a:xfrm>
        </p:spPr>
        <p:txBody>
          <a:bodyPr>
            <a:normAutofit/>
          </a:bodyPr>
          <a:lstStyle/>
          <a:p>
            <a:r>
              <a:rPr lang="zh-TW" altLang="en-US" sz="4000" b="1" dirty="0">
                <a:latin typeface="微軟正黑體" panose="020B0604030504040204" pitchFamily="34" charset="-120"/>
                <a:ea typeface="微軟正黑體" panose="020B0604030504040204" pitchFamily="34" charset="-120"/>
              </a:rPr>
              <a:t>產業股價淨值比</a:t>
            </a:r>
          </a:p>
        </p:txBody>
      </p:sp>
      <p:sp>
        <p:nvSpPr>
          <p:cNvPr id="4" name="內容版面配置區 2">
            <a:extLst>
              <a:ext uri="{FF2B5EF4-FFF2-40B4-BE49-F238E27FC236}">
                <a16:creationId xmlns:a16="http://schemas.microsoft.com/office/drawing/2014/main" id="{0218C2A2-1239-C523-75C7-BC72B694BD6E}"/>
              </a:ext>
            </a:extLst>
          </p:cNvPr>
          <p:cNvSpPr txBox="1">
            <a:spLocks/>
          </p:cNvSpPr>
          <p:nvPr/>
        </p:nvSpPr>
        <p:spPr>
          <a:xfrm>
            <a:off x="550726" y="1759909"/>
            <a:ext cx="8490985" cy="5878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TW" altLang="en-US" sz="2000" dirty="0">
                <a:latin typeface="微軟正黑體" panose="020B0604030504040204" pitchFamily="34" charset="-120"/>
                <a:ea typeface="微軟正黑體" panose="020B0604030504040204" pitchFamily="34" charset="-120"/>
              </a:rPr>
              <a:t>將臺灣之上市櫃公司根據產業分類</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zh-TW" altLang="en-US" sz="1600" dirty="0">
                <a:latin typeface="微軟正黑體" panose="020B0604030504040204" pitchFamily="34" charset="-120"/>
                <a:ea typeface="微軟正黑體" panose="020B0604030504040204" pitchFamily="34" charset="-120"/>
              </a:rPr>
              <a:t>證交所公告之產業類別共計</a:t>
            </a:r>
            <a:r>
              <a:rPr lang="en-US" altLang="zh-TW" sz="1600" dirty="0">
                <a:latin typeface="微軟正黑體" panose="020B0604030504040204" pitchFamily="34" charset="-120"/>
                <a:ea typeface="微軟正黑體" panose="020B0604030504040204" pitchFamily="34" charset="-120"/>
              </a:rPr>
              <a:t>35</a:t>
            </a:r>
            <a:r>
              <a:rPr lang="zh-TW" altLang="en-US" sz="1600" dirty="0">
                <a:latin typeface="微軟正黑體" panose="020B0604030504040204" pitchFamily="34" charset="-120"/>
                <a:ea typeface="微軟正黑體" panose="020B0604030504040204" pitchFamily="34" charset="-120"/>
              </a:rPr>
              <a:t>類</a:t>
            </a:r>
            <a:endParaRPr lang="en-US" altLang="zh-TW" sz="16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同產業之股價淨值比等權重相加作為各產業之股價淨值比</a:t>
            </a: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50000"/>
              </a:lnSpc>
              <a:spcBef>
                <a:spcPts val="1000"/>
              </a:spcBef>
              <a:spcAft>
                <a:spcPts val="0"/>
              </a:spcAft>
              <a:buClrTx/>
              <a:buSzTx/>
              <a:buNone/>
              <a:tabLst/>
              <a:defRPr/>
            </a:pP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nvGrpSpPr>
          <p:cNvPr id="13" name="群組 12">
            <a:extLst>
              <a:ext uri="{FF2B5EF4-FFF2-40B4-BE49-F238E27FC236}">
                <a16:creationId xmlns:a16="http://schemas.microsoft.com/office/drawing/2014/main" id="{70DE5C22-BA02-BC00-CCB5-DA5C02039287}"/>
              </a:ext>
            </a:extLst>
          </p:cNvPr>
          <p:cNvGrpSpPr/>
          <p:nvPr/>
        </p:nvGrpSpPr>
        <p:grpSpPr>
          <a:xfrm>
            <a:off x="-114300" y="0"/>
            <a:ext cx="9258300" cy="581799"/>
            <a:chOff x="-114300" y="0"/>
            <a:chExt cx="9258300" cy="581799"/>
          </a:xfrm>
        </p:grpSpPr>
        <p:sp>
          <p:nvSpPr>
            <p:cNvPr id="14" name="矩形 13">
              <a:extLst>
                <a:ext uri="{FF2B5EF4-FFF2-40B4-BE49-F238E27FC236}">
                  <a16:creationId xmlns:a16="http://schemas.microsoft.com/office/drawing/2014/main" id="{A995FF7B-11B7-4074-75EA-21063C92E090}"/>
                </a:ext>
              </a:extLst>
            </p:cNvPr>
            <p:cNvSpPr/>
            <p:nvPr/>
          </p:nvSpPr>
          <p:spPr>
            <a:xfrm>
              <a:off x="-114300" y="0"/>
              <a:ext cx="9258300" cy="581799"/>
            </a:xfrm>
            <a:prstGeom prst="rect">
              <a:avLst/>
            </a:prstGeom>
            <a:solidFill>
              <a:schemeClr val="accent5">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五邊形 14">
              <a:extLst>
                <a:ext uri="{FF2B5EF4-FFF2-40B4-BE49-F238E27FC236}">
                  <a16:creationId xmlns:a16="http://schemas.microsoft.com/office/drawing/2014/main" id="{7C65CB4C-5C27-3000-71B1-494BA8F16770}"/>
                </a:ext>
              </a:extLst>
            </p:cNvPr>
            <p:cNvSpPr/>
            <p:nvPr/>
          </p:nvSpPr>
          <p:spPr>
            <a:xfrm>
              <a:off x="0" y="6627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b="1" dirty="0">
                  <a:latin typeface="微軟正黑體" panose="020B0604030504040204" pitchFamily="34" charset="-120"/>
                  <a:ea typeface="微軟正黑體" panose="020B0604030504040204" pitchFamily="34" charset="-120"/>
                </a:rPr>
                <a:t>資產相對價值</a:t>
              </a:r>
              <a:endParaRPr kumimoji="1" lang="zh-TW" altLang="en-US" dirty="0"/>
            </a:p>
          </p:txBody>
        </p:sp>
        <p:sp>
          <p:nvSpPr>
            <p:cNvPr id="17" name="矩形 16">
              <a:extLst>
                <a:ext uri="{FF2B5EF4-FFF2-40B4-BE49-F238E27FC236}">
                  <a16:creationId xmlns:a16="http://schemas.microsoft.com/office/drawing/2014/main" id="{FB1672A7-67C4-DAD6-8313-30545A2CBBE0}"/>
                </a:ext>
              </a:extLst>
            </p:cNvPr>
            <p:cNvSpPr/>
            <p:nvPr/>
          </p:nvSpPr>
          <p:spPr>
            <a:xfrm>
              <a:off x="2826011" y="73185"/>
              <a:ext cx="2033856"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產業股價淨值比</a:t>
              </a:r>
            </a:p>
          </p:txBody>
        </p:sp>
        <p:sp>
          <p:nvSpPr>
            <p:cNvPr id="18" name="矩形 17">
              <a:extLst>
                <a:ext uri="{FF2B5EF4-FFF2-40B4-BE49-F238E27FC236}">
                  <a16:creationId xmlns:a16="http://schemas.microsoft.com/office/drawing/2014/main" id="{D59B2A98-2686-FF0F-ADEB-55951587B2DE}"/>
                </a:ext>
              </a:extLst>
            </p:cNvPr>
            <p:cNvSpPr/>
            <p:nvPr/>
          </p:nvSpPr>
          <p:spPr>
            <a:xfrm>
              <a:off x="5248090" y="66273"/>
              <a:ext cx="1593047"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縱切面標準化</a:t>
              </a:r>
            </a:p>
          </p:txBody>
        </p:sp>
        <p:sp>
          <p:nvSpPr>
            <p:cNvPr id="19" name="矩形 18">
              <a:extLst>
                <a:ext uri="{FF2B5EF4-FFF2-40B4-BE49-F238E27FC236}">
                  <a16:creationId xmlns:a16="http://schemas.microsoft.com/office/drawing/2014/main" id="{6B8EDC5A-7FCD-4BC3-FF27-D10E7D9CEDBF}"/>
                </a:ext>
              </a:extLst>
            </p:cNvPr>
            <p:cNvSpPr/>
            <p:nvPr/>
          </p:nvSpPr>
          <p:spPr>
            <a:xfrm>
              <a:off x="7229360" y="66273"/>
              <a:ext cx="1593047"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橫切面標準化</a:t>
              </a:r>
            </a:p>
          </p:txBody>
        </p:sp>
      </p:grpSp>
      <p:sp>
        <p:nvSpPr>
          <p:cNvPr id="5" name="投影片編號版面配置區 4">
            <a:extLst>
              <a:ext uri="{FF2B5EF4-FFF2-40B4-BE49-F238E27FC236}">
                <a16:creationId xmlns:a16="http://schemas.microsoft.com/office/drawing/2014/main" id="{9CA0BBC1-0EA7-250F-1099-5AFA05AB5B6A}"/>
              </a:ext>
            </a:extLst>
          </p:cNvPr>
          <p:cNvSpPr>
            <a:spLocks noGrp="1"/>
          </p:cNvSpPr>
          <p:nvPr>
            <p:ph type="sldNum" sz="quarter" idx="12"/>
          </p:nvPr>
        </p:nvSpPr>
        <p:spPr/>
        <p:txBody>
          <a:bodyPr/>
          <a:lstStyle/>
          <a:p>
            <a:fld id="{30A4F673-566E-4994-9325-4509F8D5850D}" type="slidenum">
              <a:rPr lang="zh-TW" altLang="en-US" smtClean="0"/>
              <a:t>25</a:t>
            </a:fld>
            <a:endParaRPr lang="zh-TW" altLang="en-US"/>
          </a:p>
        </p:txBody>
      </p:sp>
    </p:spTree>
    <p:extLst>
      <p:ext uri="{BB962C8B-B14F-4D97-AF65-F5344CB8AC3E}">
        <p14:creationId xmlns:p14="http://schemas.microsoft.com/office/powerpoint/2010/main" val="3997661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9613"/>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EF575BD-D559-7B4F-DDF6-8DFA64A0965D}"/>
              </a:ext>
            </a:extLst>
          </p:cNvPr>
          <p:cNvSpPr/>
          <p:nvPr/>
        </p:nvSpPr>
        <p:spPr>
          <a:xfrm>
            <a:off x="0" y="4697506"/>
            <a:ext cx="3975912" cy="2160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內容版面配置區 2"/>
          <p:cNvSpPr>
            <a:spLocks noGrp="1"/>
          </p:cNvSpPr>
          <p:nvPr>
            <p:ph idx="1"/>
          </p:nvPr>
        </p:nvSpPr>
        <p:spPr>
          <a:xfrm>
            <a:off x="550727" y="1759909"/>
            <a:ext cx="8337844" cy="5286350"/>
          </a:xfrm>
        </p:spPr>
        <p:txBody>
          <a:bodyPr>
            <a:normAutofit/>
          </a:bodyPr>
          <a:lstStyle/>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p:txBody>
      </p:sp>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674527"/>
            <a:ext cx="7041842" cy="1085382"/>
          </a:xfrm>
        </p:spPr>
        <p:txBody>
          <a:bodyPr>
            <a:normAutofit/>
          </a:bodyPr>
          <a:lstStyle/>
          <a:p>
            <a:r>
              <a:rPr lang="zh-TW" altLang="en-US" sz="4000" b="1" dirty="0">
                <a:latin typeface="微軟正黑體" panose="020B0604030504040204" pitchFamily="34" charset="-120"/>
                <a:ea typeface="微軟正黑體" panose="020B0604030504040204" pitchFamily="34" charset="-120"/>
              </a:rPr>
              <a:t>縱切面</a:t>
            </a:r>
            <a:r>
              <a:rPr lang="en-US" altLang="zh-TW" sz="4000" b="1" dirty="0">
                <a:latin typeface="微軟正黑體" panose="020B0604030504040204" pitchFamily="34" charset="-120"/>
                <a:ea typeface="微軟正黑體" panose="020B0604030504040204" pitchFamily="34" charset="-120"/>
              </a:rPr>
              <a:t>(</a:t>
            </a:r>
            <a:r>
              <a:rPr lang="zh-TW" altLang="en-US" sz="4000" b="1" dirty="0">
                <a:latin typeface="微軟正黑體" panose="020B0604030504040204" pitchFamily="34" charset="-120"/>
                <a:ea typeface="微軟正黑體" panose="020B0604030504040204" pitchFamily="34" charset="-120"/>
              </a:rPr>
              <a:t>時間</a:t>
            </a:r>
            <a:r>
              <a:rPr lang="en-US" altLang="zh-TW" sz="4000" b="1" dirty="0">
                <a:latin typeface="微軟正黑體" panose="020B0604030504040204" pitchFamily="34" charset="-120"/>
                <a:ea typeface="微軟正黑體" panose="020B0604030504040204" pitchFamily="34" charset="-120"/>
              </a:rPr>
              <a:t>)</a:t>
            </a:r>
            <a:r>
              <a:rPr lang="zh-TW" altLang="en-US" sz="4000" b="1" dirty="0">
                <a:latin typeface="微軟正黑體" panose="020B0604030504040204" pitchFamily="34" charset="-120"/>
                <a:ea typeface="微軟正黑體" panose="020B0604030504040204" pitchFamily="34" charset="-120"/>
              </a:rPr>
              <a:t>標準化</a:t>
            </a:r>
          </a:p>
        </p:txBody>
      </p:sp>
      <mc:AlternateContent xmlns:mc="http://schemas.openxmlformats.org/markup-compatibility/2006" xmlns:a14="http://schemas.microsoft.com/office/drawing/2010/main">
        <mc:Choice Requires="a14">
          <p:sp>
            <p:nvSpPr>
              <p:cNvPr id="4" name="內容版面配置區 2">
                <a:extLst>
                  <a:ext uri="{FF2B5EF4-FFF2-40B4-BE49-F238E27FC236}">
                    <a16:creationId xmlns:a16="http://schemas.microsoft.com/office/drawing/2014/main" id="{0218C2A2-1239-C523-75C7-BC72B694BD6E}"/>
                  </a:ext>
                </a:extLst>
              </p:cNvPr>
              <p:cNvSpPr txBox="1">
                <a:spLocks/>
              </p:cNvSpPr>
              <p:nvPr/>
            </p:nvSpPr>
            <p:spPr>
              <a:xfrm>
                <a:off x="550726" y="1759909"/>
                <a:ext cx="8490985" cy="5878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取得相對於歷史之股價淨值比</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a:lnSpc>
                    <a:spcPct val="150000"/>
                  </a:lnSpc>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各產業之股價淨值比減去其過去 </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年之平均</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lvl="1">
                  <a:lnSpc>
                    <a:spcPct val="150000"/>
                  </a:lnSpc>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各時間點之股價淨值比與過去 </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年之歷史資料相比</a:t>
                </a:r>
                <a:endPar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a:lnSpc>
                    <a:spcPct val="150000"/>
                  </a:lnSpc>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取得每個產業相對於歷史水位之標準化股價淨值比</a:t>
                </a:r>
                <a:endParaRPr lang="en-US" altLang="zh-TW" sz="2400" dirty="0">
                  <a:solidFill>
                    <a:prstClr val="black"/>
                  </a:solidFill>
                  <a:latin typeface="微軟正黑體" panose="020B0604030504040204" pitchFamily="34" charset="-120"/>
                  <a:ea typeface="微軟正黑體" panose="020B0604030504040204" pitchFamily="34" charset="-120"/>
                </a:endParaRPr>
              </a:p>
              <a:p>
                <a:pPr>
                  <a:lnSpc>
                    <a:spcPct val="150000"/>
                  </a:lnSpc>
                  <a:defRPr/>
                </a:pPr>
                <a14:m>
                  <m:oMath xmlns:m="http://schemas.openxmlformats.org/officeDocument/2006/math">
                    <m:sSubSup>
                      <m:sSubSupPr>
                        <m:ctrlPr>
                          <a:rPr lang="en-US" altLang="zh-TW" sz="2400" i="1">
                            <a:solidFill>
                              <a:prstClr val="black"/>
                            </a:solidFill>
                            <a:latin typeface="Cambria Math" panose="02040503050406030204" pitchFamily="18" charset="0"/>
                            <a:ea typeface="微軟正黑體" panose="020B0604030504040204" pitchFamily="34" charset="-120"/>
                          </a:rPr>
                        </m:ctrlPr>
                      </m:sSubSupPr>
                      <m:e>
                        <m:f>
                          <m:fPr>
                            <m:ctrlPr>
                              <a:rPr lang="en-US" altLang="zh-TW" sz="2400" i="1">
                                <a:solidFill>
                                  <a:prstClr val="black"/>
                                </a:solidFill>
                                <a:latin typeface="Cambria Math" panose="02040503050406030204" pitchFamily="18" charset="0"/>
                                <a:ea typeface="微軟正黑體" panose="020B0604030504040204" pitchFamily="34" charset="-120"/>
                              </a:rPr>
                            </m:ctrlPr>
                          </m:fPr>
                          <m:num>
                            <m:r>
                              <a:rPr lang="en-US" altLang="zh-TW" sz="2400" i="1">
                                <a:solidFill>
                                  <a:prstClr val="black"/>
                                </a:solidFill>
                                <a:latin typeface="Cambria Math" panose="02040503050406030204" pitchFamily="18" charset="0"/>
                                <a:ea typeface="微軟正黑體" panose="020B0604030504040204" pitchFamily="34" charset="-120"/>
                              </a:rPr>
                              <m:t>𝑃</m:t>
                            </m:r>
                          </m:num>
                          <m:den>
                            <m:r>
                              <a:rPr lang="en-US" altLang="zh-TW" sz="2400" i="1">
                                <a:solidFill>
                                  <a:prstClr val="black"/>
                                </a:solidFill>
                                <a:latin typeface="Cambria Math" panose="02040503050406030204" pitchFamily="18" charset="0"/>
                                <a:ea typeface="微軟正黑體" panose="020B0604030504040204" pitchFamily="34" charset="-120"/>
                              </a:rPr>
                              <m:t>𝐵</m:t>
                            </m:r>
                          </m:den>
                        </m:f>
                      </m:e>
                      <m:sub>
                        <m:r>
                          <a:rPr lang="en-US" altLang="zh-TW" sz="2400" b="0" i="1" smtClean="0">
                            <a:solidFill>
                              <a:prstClr val="black"/>
                            </a:solidFill>
                            <a:latin typeface="Cambria Math" panose="02040503050406030204" pitchFamily="18" charset="0"/>
                            <a:ea typeface="微軟正黑體" panose="020B0604030504040204" pitchFamily="34" charset="-120"/>
                          </a:rPr>
                          <m:t>𝑖</m:t>
                        </m:r>
                        <m:r>
                          <a:rPr lang="en-US" altLang="zh-TW" sz="2400" b="0" i="1" smtClean="0">
                            <a:solidFill>
                              <a:prstClr val="black"/>
                            </a:solidFill>
                            <a:latin typeface="Cambria Math" panose="02040503050406030204" pitchFamily="18" charset="0"/>
                            <a:ea typeface="微軟正黑體" panose="020B0604030504040204" pitchFamily="34" charset="-120"/>
                          </a:rPr>
                          <m:t>,   </m:t>
                        </m:r>
                        <m:r>
                          <a:rPr lang="en-US" altLang="zh-TW" sz="2400" i="1">
                            <a:solidFill>
                              <a:prstClr val="black"/>
                            </a:solidFill>
                            <a:latin typeface="Cambria Math" panose="02040503050406030204" pitchFamily="18" charset="0"/>
                            <a:ea typeface="微軟正黑體" panose="020B0604030504040204" pitchFamily="34" charset="-120"/>
                          </a:rPr>
                          <m:t>𝑡</m:t>
                        </m:r>
                      </m:sub>
                      <m:sup>
                        <m:r>
                          <a:rPr lang="en-US" altLang="zh-TW" sz="2400" b="0" i="1" smtClean="0">
                            <a:solidFill>
                              <a:prstClr val="black"/>
                            </a:solidFill>
                            <a:latin typeface="Cambria Math" panose="02040503050406030204" pitchFamily="18" charset="0"/>
                            <a:ea typeface="微軟正黑體" panose="020B0604030504040204" pitchFamily="34" charset="-120"/>
                          </a:rPr>
                          <m:t>′</m:t>
                        </m:r>
                      </m:sup>
                    </m:sSub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rPr>
                      <m:t>= </m:t>
                    </m:r>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rPr>
                        </m:ctrlPr>
                      </m:sSubPr>
                      <m:e>
                        <m:f>
                          <m:f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rPr>
                            </m:ctrlPr>
                          </m:fPr>
                          <m:num>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rPr>
                              <m:t>𝑃</m:t>
                            </m:r>
                          </m:num>
                          <m:den>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rPr>
                              <m:t>𝐵</m:t>
                            </m:r>
                          </m:den>
                        </m:f>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rPr>
                          <m:t>𝑖</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rPr>
                          <m:t>,   </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rPr>
                          <m:t>𝑡</m:t>
                        </m:r>
                      </m:sub>
                    </m:s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rPr>
                      <m:t> −</m:t>
                    </m:r>
                    <m:acc>
                      <m:accPr>
                        <m: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rPr>
                        </m:ctrlPr>
                      </m:accPr>
                      <m:e>
                        <m:sSub>
                          <m:sSubPr>
                            <m:ctrlPr>
                              <a:rPr lang="en-US" altLang="zh-TW" sz="2400" i="1">
                                <a:solidFill>
                                  <a:prstClr val="black"/>
                                </a:solidFill>
                                <a:latin typeface="Cambria Math" panose="02040503050406030204" pitchFamily="18" charset="0"/>
                                <a:ea typeface="微軟正黑體" panose="020B0604030504040204" pitchFamily="34" charset="-120"/>
                              </a:rPr>
                            </m:ctrlPr>
                          </m:sSubPr>
                          <m:e>
                            <m:f>
                              <m:fPr>
                                <m:ctrlPr>
                                  <a:rPr lang="en-US" altLang="zh-TW" sz="2400" i="1">
                                    <a:solidFill>
                                      <a:prstClr val="black"/>
                                    </a:solidFill>
                                    <a:latin typeface="Cambria Math" panose="02040503050406030204" pitchFamily="18" charset="0"/>
                                    <a:ea typeface="微軟正黑體" panose="020B0604030504040204" pitchFamily="34" charset="-120"/>
                                  </a:rPr>
                                </m:ctrlPr>
                              </m:fPr>
                              <m:num>
                                <m:r>
                                  <a:rPr lang="en-US" altLang="zh-TW" sz="2400" i="1">
                                    <a:solidFill>
                                      <a:prstClr val="black"/>
                                    </a:solidFill>
                                    <a:latin typeface="Cambria Math" panose="02040503050406030204" pitchFamily="18" charset="0"/>
                                    <a:ea typeface="微軟正黑體" panose="020B0604030504040204" pitchFamily="34" charset="-120"/>
                                  </a:rPr>
                                  <m:t>𝑃</m:t>
                                </m:r>
                              </m:num>
                              <m:den>
                                <m:r>
                                  <a:rPr lang="en-US" altLang="zh-TW" sz="2400" i="1">
                                    <a:solidFill>
                                      <a:prstClr val="black"/>
                                    </a:solidFill>
                                    <a:latin typeface="Cambria Math" panose="02040503050406030204" pitchFamily="18" charset="0"/>
                                    <a:ea typeface="微軟正黑體" panose="020B0604030504040204" pitchFamily="34" charset="-120"/>
                                  </a:rPr>
                                  <m:t>𝐵</m:t>
                                </m:r>
                              </m:den>
                            </m:f>
                          </m:e>
                          <m:sub>
                            <m:r>
                              <a:rPr lang="en-US" altLang="zh-TW" sz="2400" b="0" i="1" smtClean="0">
                                <a:solidFill>
                                  <a:prstClr val="black"/>
                                </a:solidFill>
                                <a:latin typeface="Cambria Math" panose="02040503050406030204" pitchFamily="18" charset="0"/>
                                <a:ea typeface="微軟正黑體" panose="020B0604030504040204" pitchFamily="34" charset="-120"/>
                              </a:rPr>
                              <m:t>𝑖</m:t>
                            </m:r>
                            <m:r>
                              <a:rPr lang="en-US" altLang="zh-TW" sz="2400" b="0" i="1" smtClean="0">
                                <a:solidFill>
                                  <a:prstClr val="black"/>
                                </a:solidFill>
                                <a:latin typeface="Cambria Math" panose="02040503050406030204" pitchFamily="18" charset="0"/>
                                <a:ea typeface="微軟正黑體" panose="020B0604030504040204" pitchFamily="34" charset="-120"/>
                              </a:rPr>
                              <m:t>,   [</m:t>
                            </m:r>
                            <m:r>
                              <a:rPr lang="en-US" altLang="zh-TW" sz="2400" i="1">
                                <a:solidFill>
                                  <a:prstClr val="black"/>
                                </a:solidFill>
                                <a:latin typeface="Cambria Math" panose="02040503050406030204" pitchFamily="18" charset="0"/>
                                <a:ea typeface="微軟正黑體" panose="020B0604030504040204" pitchFamily="34" charset="-120"/>
                              </a:rPr>
                              <m:t>𝑡</m:t>
                            </m:r>
                            <m:r>
                              <a:rPr lang="en-US" altLang="zh-TW" sz="2400" i="1">
                                <a:solidFill>
                                  <a:prstClr val="black"/>
                                </a:solidFill>
                                <a:latin typeface="Cambria Math" panose="02040503050406030204" pitchFamily="18" charset="0"/>
                                <a:ea typeface="微軟正黑體" panose="020B0604030504040204" pitchFamily="34" charset="-120"/>
                              </a:rPr>
                              <m:t>−3,    </m:t>
                            </m:r>
                            <m:r>
                              <a:rPr lang="en-US" altLang="zh-TW" sz="2400" i="1">
                                <a:solidFill>
                                  <a:prstClr val="black"/>
                                </a:solidFill>
                                <a:latin typeface="Cambria Math" panose="02040503050406030204" pitchFamily="18" charset="0"/>
                                <a:ea typeface="微軟正黑體" panose="020B0604030504040204" pitchFamily="34" charset="-120"/>
                              </a:rPr>
                              <m:t>𝑡</m:t>
                            </m:r>
                            <m:r>
                              <a:rPr lang="en-US" altLang="zh-TW" sz="2400" i="1">
                                <a:solidFill>
                                  <a:prstClr val="black"/>
                                </a:solidFill>
                                <a:latin typeface="Cambria Math" panose="02040503050406030204" pitchFamily="18" charset="0"/>
                                <a:ea typeface="微軟正黑體" panose="020B0604030504040204" pitchFamily="34" charset="-120"/>
                              </a:rPr>
                              <m:t>]</m:t>
                            </m:r>
                          </m:sub>
                        </m:sSub>
                      </m:e>
                    </m:acc>
                  </m:oMath>
                </a14:m>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mc:Choice>
        <mc:Fallback xmlns="">
          <p:sp>
            <p:nvSpPr>
              <p:cNvPr id="4" name="內容版面配置區 2">
                <a:extLst>
                  <a:ext uri="{FF2B5EF4-FFF2-40B4-BE49-F238E27FC236}">
                    <a16:creationId xmlns:a16="http://schemas.microsoft.com/office/drawing/2014/main" id="{0218C2A2-1239-C523-75C7-BC72B694BD6E}"/>
                  </a:ext>
                </a:extLst>
              </p:cNvPr>
              <p:cNvSpPr txBox="1">
                <a:spLocks noRot="1" noChangeAspect="1" noMove="1" noResize="1" noEditPoints="1" noAdjustHandles="1" noChangeArrowheads="1" noChangeShapeType="1" noTextEdit="1"/>
              </p:cNvSpPr>
              <p:nvPr/>
            </p:nvSpPr>
            <p:spPr>
              <a:xfrm>
                <a:off x="550726" y="1759909"/>
                <a:ext cx="8490985" cy="5878020"/>
              </a:xfrm>
              <a:prstGeom prst="rect">
                <a:avLst/>
              </a:prstGeom>
              <a:blipFill>
                <a:blip r:embed="rId4"/>
                <a:stretch>
                  <a:fillRect l="-1046"/>
                </a:stretch>
              </a:blipFill>
            </p:spPr>
            <p:txBody>
              <a:bodyPr/>
              <a:lstStyle/>
              <a:p>
                <a:r>
                  <a:rPr lang="zh-TW" altLang="en-US">
                    <a:noFill/>
                  </a:rPr>
                  <a:t> </a:t>
                </a:r>
              </a:p>
            </p:txBody>
          </p:sp>
        </mc:Fallback>
      </mc:AlternateContent>
      <p:grpSp>
        <p:nvGrpSpPr>
          <p:cNvPr id="13" name="群組 12">
            <a:extLst>
              <a:ext uri="{FF2B5EF4-FFF2-40B4-BE49-F238E27FC236}">
                <a16:creationId xmlns:a16="http://schemas.microsoft.com/office/drawing/2014/main" id="{79244FB0-92D0-753F-40E4-DA3CA0D5D124}"/>
              </a:ext>
            </a:extLst>
          </p:cNvPr>
          <p:cNvGrpSpPr/>
          <p:nvPr/>
        </p:nvGrpSpPr>
        <p:grpSpPr>
          <a:xfrm>
            <a:off x="-114300" y="0"/>
            <a:ext cx="9258300" cy="581799"/>
            <a:chOff x="-114300" y="0"/>
            <a:chExt cx="9258300" cy="581799"/>
          </a:xfrm>
        </p:grpSpPr>
        <p:sp>
          <p:nvSpPr>
            <p:cNvPr id="14" name="矩形 13">
              <a:extLst>
                <a:ext uri="{FF2B5EF4-FFF2-40B4-BE49-F238E27FC236}">
                  <a16:creationId xmlns:a16="http://schemas.microsoft.com/office/drawing/2014/main" id="{D7466150-CAA0-427F-767D-8020979A6943}"/>
                </a:ext>
              </a:extLst>
            </p:cNvPr>
            <p:cNvSpPr/>
            <p:nvPr/>
          </p:nvSpPr>
          <p:spPr>
            <a:xfrm>
              <a:off x="-114300" y="0"/>
              <a:ext cx="9258300" cy="581799"/>
            </a:xfrm>
            <a:prstGeom prst="rect">
              <a:avLst/>
            </a:prstGeom>
            <a:solidFill>
              <a:schemeClr val="accent5">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五邊形 14">
              <a:extLst>
                <a:ext uri="{FF2B5EF4-FFF2-40B4-BE49-F238E27FC236}">
                  <a16:creationId xmlns:a16="http://schemas.microsoft.com/office/drawing/2014/main" id="{4A9675DF-B3BA-1641-D5DE-8F990E489B33}"/>
                </a:ext>
              </a:extLst>
            </p:cNvPr>
            <p:cNvSpPr/>
            <p:nvPr/>
          </p:nvSpPr>
          <p:spPr>
            <a:xfrm>
              <a:off x="0" y="6627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b="1" dirty="0">
                  <a:latin typeface="微軟正黑體" panose="020B0604030504040204" pitchFamily="34" charset="-120"/>
                  <a:ea typeface="微軟正黑體" panose="020B0604030504040204" pitchFamily="34" charset="-120"/>
                </a:rPr>
                <a:t>資產相對價值</a:t>
              </a:r>
              <a:endParaRPr kumimoji="1" lang="zh-TW" altLang="en-US" dirty="0"/>
            </a:p>
          </p:txBody>
        </p:sp>
        <p:sp>
          <p:nvSpPr>
            <p:cNvPr id="17" name="矩形 16">
              <a:extLst>
                <a:ext uri="{FF2B5EF4-FFF2-40B4-BE49-F238E27FC236}">
                  <a16:creationId xmlns:a16="http://schemas.microsoft.com/office/drawing/2014/main" id="{BC96E70A-89AD-517D-E165-A1098F6249BF}"/>
                </a:ext>
              </a:extLst>
            </p:cNvPr>
            <p:cNvSpPr/>
            <p:nvPr/>
          </p:nvSpPr>
          <p:spPr>
            <a:xfrm>
              <a:off x="2826011" y="73185"/>
              <a:ext cx="2033856"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產業股價淨值比</a:t>
              </a:r>
            </a:p>
          </p:txBody>
        </p:sp>
        <p:sp>
          <p:nvSpPr>
            <p:cNvPr id="18" name="矩形 17">
              <a:extLst>
                <a:ext uri="{FF2B5EF4-FFF2-40B4-BE49-F238E27FC236}">
                  <a16:creationId xmlns:a16="http://schemas.microsoft.com/office/drawing/2014/main" id="{A7D43CEB-A1D0-BC05-1B35-90D37F7D736A}"/>
                </a:ext>
              </a:extLst>
            </p:cNvPr>
            <p:cNvSpPr/>
            <p:nvPr/>
          </p:nvSpPr>
          <p:spPr>
            <a:xfrm>
              <a:off x="5248090" y="66273"/>
              <a:ext cx="1593047"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縱切面標準化</a:t>
              </a:r>
            </a:p>
          </p:txBody>
        </p:sp>
        <p:sp>
          <p:nvSpPr>
            <p:cNvPr id="19" name="矩形 18">
              <a:extLst>
                <a:ext uri="{FF2B5EF4-FFF2-40B4-BE49-F238E27FC236}">
                  <a16:creationId xmlns:a16="http://schemas.microsoft.com/office/drawing/2014/main" id="{18E434FF-D045-16EB-D3E8-025305C56244}"/>
                </a:ext>
              </a:extLst>
            </p:cNvPr>
            <p:cNvSpPr/>
            <p:nvPr/>
          </p:nvSpPr>
          <p:spPr>
            <a:xfrm>
              <a:off x="7229360" y="66273"/>
              <a:ext cx="1593047"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橫切面標準化</a:t>
              </a:r>
            </a:p>
          </p:txBody>
        </p:sp>
      </p:grpSp>
      <p:sp>
        <p:nvSpPr>
          <p:cNvPr id="5" name="投影片編號版面配置區 4">
            <a:extLst>
              <a:ext uri="{FF2B5EF4-FFF2-40B4-BE49-F238E27FC236}">
                <a16:creationId xmlns:a16="http://schemas.microsoft.com/office/drawing/2014/main" id="{B219E5E1-26F7-2E4D-13D8-46C4FA4DA159}"/>
              </a:ext>
            </a:extLst>
          </p:cNvPr>
          <p:cNvSpPr>
            <a:spLocks noGrp="1"/>
          </p:cNvSpPr>
          <p:nvPr>
            <p:ph type="sldNum" sz="quarter" idx="12"/>
          </p:nvPr>
        </p:nvSpPr>
        <p:spPr/>
        <p:txBody>
          <a:bodyPr/>
          <a:lstStyle/>
          <a:p>
            <a:fld id="{30A4F673-566E-4994-9325-4509F8D5850D}" type="slidenum">
              <a:rPr lang="zh-TW" altLang="en-US" smtClean="0"/>
              <a:t>26</a:t>
            </a:fld>
            <a:endParaRPr lang="zh-TW" altLang="en-US"/>
          </a:p>
        </p:txBody>
      </p:sp>
    </p:spTree>
    <p:extLst>
      <p:ext uri="{BB962C8B-B14F-4D97-AF65-F5344CB8AC3E}">
        <p14:creationId xmlns:p14="http://schemas.microsoft.com/office/powerpoint/2010/main" val="3567741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9613"/>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EF575BD-D559-7B4F-DDF6-8DFA64A0965D}"/>
              </a:ext>
            </a:extLst>
          </p:cNvPr>
          <p:cNvSpPr/>
          <p:nvPr/>
        </p:nvSpPr>
        <p:spPr>
          <a:xfrm>
            <a:off x="0" y="4697506"/>
            <a:ext cx="3975912" cy="2160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內容版面配置區 2"/>
          <p:cNvSpPr>
            <a:spLocks noGrp="1"/>
          </p:cNvSpPr>
          <p:nvPr>
            <p:ph idx="1"/>
          </p:nvPr>
        </p:nvSpPr>
        <p:spPr>
          <a:xfrm>
            <a:off x="550727" y="1759909"/>
            <a:ext cx="8337844" cy="5286350"/>
          </a:xfrm>
        </p:spPr>
        <p:txBody>
          <a:bodyPr>
            <a:normAutofit/>
          </a:bodyPr>
          <a:lstStyle/>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p:txBody>
      </p:sp>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674527"/>
            <a:ext cx="7041842" cy="1085382"/>
          </a:xfrm>
        </p:spPr>
        <p:txBody>
          <a:bodyPr>
            <a:normAutofit/>
          </a:bodyPr>
          <a:lstStyle/>
          <a:p>
            <a:r>
              <a:rPr lang="zh-TW" altLang="en-US" sz="4000" b="1" dirty="0">
                <a:latin typeface="微軟正黑體" panose="020B0604030504040204" pitchFamily="34" charset="-120"/>
                <a:ea typeface="微軟正黑體" panose="020B0604030504040204" pitchFamily="34" charset="-120"/>
              </a:rPr>
              <a:t>橫切面</a:t>
            </a:r>
            <a:r>
              <a:rPr lang="en-US" altLang="zh-TW" sz="4000" b="1" dirty="0">
                <a:latin typeface="微軟正黑體" panose="020B0604030504040204" pitchFamily="34" charset="-120"/>
                <a:ea typeface="微軟正黑體" panose="020B0604030504040204" pitchFamily="34" charset="-120"/>
              </a:rPr>
              <a:t>(</a:t>
            </a:r>
            <a:r>
              <a:rPr lang="zh-TW" altLang="en-US" sz="4000" b="1" dirty="0">
                <a:latin typeface="微軟正黑體" panose="020B0604030504040204" pitchFamily="34" charset="-120"/>
                <a:ea typeface="微軟正黑體" panose="020B0604030504040204" pitchFamily="34" charset="-120"/>
              </a:rPr>
              <a:t>產業</a:t>
            </a:r>
            <a:r>
              <a:rPr lang="en-US" altLang="zh-TW" sz="4000" b="1" dirty="0">
                <a:latin typeface="微軟正黑體" panose="020B0604030504040204" pitchFamily="34" charset="-120"/>
                <a:ea typeface="微軟正黑體" panose="020B0604030504040204" pitchFamily="34" charset="-120"/>
              </a:rPr>
              <a:t>)</a:t>
            </a:r>
            <a:r>
              <a:rPr lang="zh-TW" altLang="en-US" sz="4000" b="1" dirty="0">
                <a:latin typeface="微軟正黑體" panose="020B0604030504040204" pitchFamily="34" charset="-120"/>
                <a:ea typeface="微軟正黑體" panose="020B0604030504040204" pitchFamily="34" charset="-120"/>
              </a:rPr>
              <a:t>標準化</a:t>
            </a:r>
          </a:p>
        </p:txBody>
      </p:sp>
      <mc:AlternateContent xmlns:mc="http://schemas.openxmlformats.org/markup-compatibility/2006" xmlns:a14="http://schemas.microsoft.com/office/drawing/2010/main">
        <mc:Choice Requires="a14">
          <p:sp>
            <p:nvSpPr>
              <p:cNvPr id="4" name="內容版面配置區 2">
                <a:extLst>
                  <a:ext uri="{FF2B5EF4-FFF2-40B4-BE49-F238E27FC236}">
                    <a16:creationId xmlns:a16="http://schemas.microsoft.com/office/drawing/2014/main" id="{0218C2A2-1239-C523-75C7-BC72B694BD6E}"/>
                  </a:ext>
                </a:extLst>
              </p:cNvPr>
              <p:cNvSpPr txBox="1">
                <a:spLocks/>
              </p:cNvSpPr>
              <p:nvPr/>
            </p:nvSpPr>
            <p:spPr>
              <a:xfrm>
                <a:off x="550726" y="1759909"/>
                <a:ext cx="8490985" cy="5878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取得相對於其餘產業之股價淨值比</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針對歷史水位去進行標準化之股價淨值比作處理</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lvl="1">
                  <a:lnSpc>
                    <a:spcPct val="150000"/>
                  </a:lnSpc>
                  <a:spcBef>
                    <a:spcPts val="1000"/>
                  </a:spcBef>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將股價淨值比除其餘產業之股價淨值比平均</a:t>
                </a:r>
                <a:endPar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a:lnSpc>
                    <a:spcPct val="150000"/>
                  </a:lnSpc>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經過了時間縱切面與產業橫切面之處理，作為相對價值評估之指</a:t>
                </a:r>
                <a:r>
                  <a:rPr lang="zh-TW" altLang="en-US" sz="2000" dirty="0">
                    <a:solidFill>
                      <a:prstClr val="black"/>
                    </a:solidFill>
                    <a:latin typeface="微軟正黑體" panose="020B0604030504040204" pitchFamily="34" charset="-120"/>
                    <a:ea typeface="微軟正黑體" panose="020B0604030504040204" pitchFamily="34" charset="-120"/>
                  </a:rPr>
                  <a:t>標</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a:lnSpc>
                    <a:spcPct val="150000"/>
                  </a:lnSpc>
                  <a:defRPr/>
                </a:pPr>
                <a14:m>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rPr>
                        </m:ctrlPr>
                      </m:sSubSupPr>
                      <m:e>
                        <m:f>
                          <m:f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rPr>
                            </m:ctrlPr>
                          </m:fPr>
                          <m:num>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rPr>
                              <m:t>𝑃</m:t>
                            </m:r>
                          </m:num>
                          <m:den>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rPr>
                              <m:t>𝐵</m:t>
                            </m:r>
                          </m:den>
                        </m:f>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rPr>
                          <m:t>𝑖</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rPr>
                          <m:t>, </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rPr>
                          <m:t>𝑡</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rPr>
                          <m:t>∗</m:t>
                        </m:r>
                      </m:sup>
                    </m:sSub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rPr>
                      <m:t>=  </m:t>
                    </m:r>
                    <m:f>
                      <m:f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rPr>
                        </m:ctrlPr>
                      </m:fPr>
                      <m:num>
                        <m:sSubSup>
                          <m:sSubSupPr>
                            <m:ctrlPr>
                              <a:rPr lang="en-US" altLang="zh-TW" sz="2400" i="1">
                                <a:solidFill>
                                  <a:prstClr val="black"/>
                                </a:solidFill>
                                <a:latin typeface="Cambria Math" panose="02040503050406030204" pitchFamily="18" charset="0"/>
                                <a:ea typeface="微軟正黑體" panose="020B0604030504040204" pitchFamily="34" charset="-120"/>
                              </a:rPr>
                            </m:ctrlPr>
                          </m:sSubSupPr>
                          <m:e>
                            <m:f>
                              <m:fPr>
                                <m:ctrlPr>
                                  <a:rPr lang="en-US" altLang="zh-TW" sz="2400" i="1">
                                    <a:solidFill>
                                      <a:prstClr val="black"/>
                                    </a:solidFill>
                                    <a:latin typeface="Cambria Math" panose="02040503050406030204" pitchFamily="18" charset="0"/>
                                    <a:ea typeface="微軟正黑體" panose="020B0604030504040204" pitchFamily="34" charset="-120"/>
                                  </a:rPr>
                                </m:ctrlPr>
                              </m:fPr>
                              <m:num>
                                <m:r>
                                  <a:rPr lang="en-US" altLang="zh-TW" sz="2400" i="1">
                                    <a:solidFill>
                                      <a:prstClr val="black"/>
                                    </a:solidFill>
                                    <a:latin typeface="Cambria Math" panose="02040503050406030204" pitchFamily="18" charset="0"/>
                                    <a:ea typeface="微軟正黑體" panose="020B0604030504040204" pitchFamily="34" charset="-120"/>
                                  </a:rPr>
                                  <m:t>𝑃</m:t>
                                </m:r>
                              </m:num>
                              <m:den>
                                <m:r>
                                  <a:rPr lang="en-US" altLang="zh-TW" sz="2400" i="1">
                                    <a:solidFill>
                                      <a:prstClr val="black"/>
                                    </a:solidFill>
                                    <a:latin typeface="Cambria Math" panose="02040503050406030204" pitchFamily="18" charset="0"/>
                                    <a:ea typeface="微軟正黑體" panose="020B0604030504040204" pitchFamily="34" charset="-120"/>
                                  </a:rPr>
                                  <m:t>𝐵</m:t>
                                </m:r>
                              </m:den>
                            </m:f>
                          </m:e>
                          <m:sub>
                            <m:r>
                              <a:rPr lang="en-US" altLang="zh-TW" sz="2400" b="0" i="1" smtClean="0">
                                <a:solidFill>
                                  <a:prstClr val="black"/>
                                </a:solidFill>
                                <a:latin typeface="Cambria Math" panose="02040503050406030204" pitchFamily="18" charset="0"/>
                                <a:ea typeface="微軟正黑體" panose="020B0604030504040204" pitchFamily="34" charset="-120"/>
                              </a:rPr>
                              <m:t>𝑖</m:t>
                            </m:r>
                            <m:r>
                              <a:rPr lang="en-US" altLang="zh-TW" sz="2400" b="0" i="1" smtClean="0">
                                <a:solidFill>
                                  <a:prstClr val="black"/>
                                </a:solidFill>
                                <a:latin typeface="Cambria Math" panose="02040503050406030204" pitchFamily="18" charset="0"/>
                                <a:ea typeface="微軟正黑體" panose="020B0604030504040204" pitchFamily="34" charset="-120"/>
                              </a:rPr>
                              <m:t>,   </m:t>
                            </m:r>
                            <m:r>
                              <a:rPr lang="en-US" altLang="zh-TW" sz="2400" i="1">
                                <a:solidFill>
                                  <a:prstClr val="black"/>
                                </a:solidFill>
                                <a:latin typeface="Cambria Math" panose="02040503050406030204" pitchFamily="18" charset="0"/>
                                <a:ea typeface="微軟正黑體" panose="020B0604030504040204" pitchFamily="34" charset="-120"/>
                              </a:rPr>
                              <m:t>𝑡</m:t>
                            </m:r>
                          </m:sub>
                          <m:sup>
                            <m:r>
                              <a:rPr lang="en-US" altLang="zh-TW" sz="2400" i="1">
                                <a:solidFill>
                                  <a:prstClr val="black"/>
                                </a:solidFill>
                                <a:latin typeface="Cambria Math" panose="02040503050406030204" pitchFamily="18" charset="0"/>
                                <a:ea typeface="微軟正黑體" panose="020B0604030504040204" pitchFamily="34" charset="-120"/>
                              </a:rPr>
                              <m:t>′</m:t>
                            </m:r>
                          </m:sup>
                        </m:sSubSup>
                      </m:num>
                      <m:den>
                        <m:acc>
                          <m:accPr>
                            <m: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rPr>
                            </m:ctrlPr>
                          </m:accPr>
                          <m:e>
                            <m:sSubSup>
                              <m:sSubSupPr>
                                <m:ctrlPr>
                                  <a:rPr lang="en-US" altLang="zh-TW" sz="2400" i="1" smtClean="0">
                                    <a:solidFill>
                                      <a:prstClr val="black"/>
                                    </a:solidFill>
                                    <a:latin typeface="Cambria Math" panose="02040503050406030204" pitchFamily="18" charset="0"/>
                                    <a:ea typeface="微軟正黑體" panose="020B0604030504040204" pitchFamily="34" charset="-120"/>
                                  </a:rPr>
                                </m:ctrlPr>
                              </m:sSubSupPr>
                              <m:e>
                                <m:f>
                                  <m:fPr>
                                    <m:ctrlPr>
                                      <a:rPr lang="en-US" altLang="zh-TW" sz="2400" i="1">
                                        <a:solidFill>
                                          <a:prstClr val="black"/>
                                        </a:solidFill>
                                        <a:latin typeface="Cambria Math" panose="02040503050406030204" pitchFamily="18" charset="0"/>
                                        <a:ea typeface="微軟正黑體" panose="020B0604030504040204" pitchFamily="34" charset="-120"/>
                                      </a:rPr>
                                    </m:ctrlPr>
                                  </m:fPr>
                                  <m:num>
                                    <m:r>
                                      <a:rPr lang="en-US" altLang="zh-TW" sz="2400" i="1">
                                        <a:solidFill>
                                          <a:prstClr val="black"/>
                                        </a:solidFill>
                                        <a:latin typeface="Cambria Math" panose="02040503050406030204" pitchFamily="18" charset="0"/>
                                        <a:ea typeface="微軟正黑體" panose="020B0604030504040204" pitchFamily="34" charset="-120"/>
                                      </a:rPr>
                                      <m:t>𝑃</m:t>
                                    </m:r>
                                  </m:num>
                                  <m:den>
                                    <m:r>
                                      <a:rPr lang="en-US" altLang="zh-TW" sz="2400" i="1">
                                        <a:solidFill>
                                          <a:prstClr val="black"/>
                                        </a:solidFill>
                                        <a:latin typeface="Cambria Math" panose="02040503050406030204" pitchFamily="18" charset="0"/>
                                        <a:ea typeface="微軟正黑體" panose="020B0604030504040204" pitchFamily="34" charset="-120"/>
                                      </a:rPr>
                                      <m:t>𝐵</m:t>
                                    </m:r>
                                  </m:den>
                                </m:f>
                              </m:e>
                              <m:sub>
                                <m:r>
                                  <a:rPr lang="en-US" altLang="zh-TW" sz="2400" i="1">
                                    <a:solidFill>
                                      <a:prstClr val="black"/>
                                    </a:solidFill>
                                    <a:latin typeface="Cambria Math" panose="02040503050406030204" pitchFamily="18" charset="0"/>
                                    <a:ea typeface="微軟正黑體" panose="020B0604030504040204" pitchFamily="34" charset="-120"/>
                                  </a:rPr>
                                  <m:t>𝑁</m:t>
                                </m:r>
                                <m:r>
                                  <a:rPr lang="en-US" altLang="zh-TW" sz="2400" i="1">
                                    <a:solidFill>
                                      <a:prstClr val="black"/>
                                    </a:solidFill>
                                    <a:latin typeface="Cambria Math" panose="02040503050406030204" pitchFamily="18" charset="0"/>
                                    <a:ea typeface="微軟正黑體" panose="020B0604030504040204" pitchFamily="34" charset="-120"/>
                                  </a:rPr>
                                  <m:t>\</m:t>
                                </m:r>
                                <m:r>
                                  <m:rPr>
                                    <m:sty m:val="p"/>
                                  </m:rPr>
                                  <a:rPr lang="en-US" altLang="zh-TW" sz="2400" i="1">
                                    <a:solidFill>
                                      <a:prstClr val="black"/>
                                    </a:solidFill>
                                    <a:latin typeface="Cambria Math" panose="02040503050406030204" pitchFamily="18" charset="0"/>
                                    <a:ea typeface="微軟正黑體" panose="020B0604030504040204" pitchFamily="34" charset="-120"/>
                                  </a:rPr>
                                  <m:t>i</m:t>
                                </m:r>
                                <m:r>
                                  <a:rPr lang="en-US" altLang="zh-TW" sz="2400" i="1">
                                    <a:solidFill>
                                      <a:prstClr val="black"/>
                                    </a:solidFill>
                                    <a:latin typeface="Cambria Math" panose="02040503050406030204" pitchFamily="18" charset="0"/>
                                    <a:ea typeface="微軟正黑體" panose="020B0604030504040204" pitchFamily="34" charset="-120"/>
                                  </a:rPr>
                                  <m:t>,   </m:t>
                                </m:r>
                                <m:r>
                                  <a:rPr lang="en-US" altLang="zh-TW" sz="2400" i="1">
                                    <a:solidFill>
                                      <a:prstClr val="black"/>
                                    </a:solidFill>
                                    <a:latin typeface="Cambria Math" panose="02040503050406030204" pitchFamily="18" charset="0"/>
                                    <a:ea typeface="微軟正黑體" panose="020B0604030504040204" pitchFamily="34" charset="-120"/>
                                  </a:rPr>
                                  <m:t>𝑡</m:t>
                                </m:r>
                              </m:sub>
                              <m:sup>
                                <m:r>
                                  <a:rPr lang="en-US" altLang="zh-TW" sz="2400" i="1">
                                    <a:solidFill>
                                      <a:prstClr val="black"/>
                                    </a:solidFill>
                                    <a:latin typeface="Cambria Math" panose="02040503050406030204" pitchFamily="18" charset="0"/>
                                    <a:ea typeface="微軟正黑體" panose="020B0604030504040204" pitchFamily="34" charset="-120"/>
                                  </a:rPr>
                                  <m:t>′</m:t>
                                </m:r>
                              </m:sup>
                            </m:sSubSup>
                          </m:e>
                        </m:acc>
                      </m:den>
                    </m:f>
                    <m:r>
                      <a:rPr kumimoji="0" lang="en-US" altLang="zh-TW" sz="2400" b="0" i="0" u="none" strike="noStrike" kern="120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rPr>
                      <m:t>, </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rPr>
                      <m:t>𝑁</m:t>
                    </m:r>
                    <m:r>
                      <a:rPr kumimoji="0" lang="en-US" altLang="zh-TW" sz="2400" b="0" i="0" u="none" strike="noStrike" kern="120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rPr>
                      <m:t>={1, 2,…,</m:t>
                    </m:r>
                    <m:r>
                      <m:rPr>
                        <m:sty m:val="p"/>
                      </m:rPr>
                      <a:rPr kumimoji="0" lang="en-US" altLang="zh-TW" sz="2400" b="0" i="0" u="none" strike="noStrike" kern="120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rPr>
                      <m:t>N</m:t>
                    </m:r>
                    <m:r>
                      <a:rPr kumimoji="0" lang="en-US" altLang="zh-TW" sz="2400" b="0" i="0" u="none" strike="noStrike" kern="120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rPr>
                      <m:t>}</m:t>
                    </m:r>
                  </m:oMath>
                </a14:m>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p>
            </p:txBody>
          </p:sp>
        </mc:Choice>
        <mc:Fallback xmlns="">
          <p:sp>
            <p:nvSpPr>
              <p:cNvPr id="4" name="內容版面配置區 2">
                <a:extLst>
                  <a:ext uri="{FF2B5EF4-FFF2-40B4-BE49-F238E27FC236}">
                    <a16:creationId xmlns:a16="http://schemas.microsoft.com/office/drawing/2014/main" id="{0218C2A2-1239-C523-75C7-BC72B694BD6E}"/>
                  </a:ext>
                </a:extLst>
              </p:cNvPr>
              <p:cNvSpPr txBox="1">
                <a:spLocks noRot="1" noChangeAspect="1" noMove="1" noResize="1" noEditPoints="1" noAdjustHandles="1" noChangeArrowheads="1" noChangeShapeType="1" noTextEdit="1"/>
              </p:cNvSpPr>
              <p:nvPr/>
            </p:nvSpPr>
            <p:spPr>
              <a:xfrm>
                <a:off x="550726" y="1759909"/>
                <a:ext cx="8490985" cy="5878020"/>
              </a:xfrm>
              <a:prstGeom prst="rect">
                <a:avLst/>
              </a:prstGeom>
              <a:blipFill>
                <a:blip r:embed="rId4"/>
                <a:stretch>
                  <a:fillRect l="-1046"/>
                </a:stretch>
              </a:blipFill>
            </p:spPr>
            <p:txBody>
              <a:bodyPr/>
              <a:lstStyle/>
              <a:p>
                <a:r>
                  <a:rPr lang="zh-TW" altLang="en-US">
                    <a:noFill/>
                  </a:rPr>
                  <a:t> </a:t>
                </a:r>
              </a:p>
            </p:txBody>
          </p:sp>
        </mc:Fallback>
      </mc:AlternateContent>
      <p:grpSp>
        <p:nvGrpSpPr>
          <p:cNvPr id="13" name="群組 12">
            <a:extLst>
              <a:ext uri="{FF2B5EF4-FFF2-40B4-BE49-F238E27FC236}">
                <a16:creationId xmlns:a16="http://schemas.microsoft.com/office/drawing/2014/main" id="{1047447A-D882-D205-1E1F-5596BBC51321}"/>
              </a:ext>
            </a:extLst>
          </p:cNvPr>
          <p:cNvGrpSpPr/>
          <p:nvPr/>
        </p:nvGrpSpPr>
        <p:grpSpPr>
          <a:xfrm>
            <a:off x="-114300" y="0"/>
            <a:ext cx="9258300" cy="581799"/>
            <a:chOff x="-114300" y="0"/>
            <a:chExt cx="9258300" cy="581799"/>
          </a:xfrm>
        </p:grpSpPr>
        <p:sp>
          <p:nvSpPr>
            <p:cNvPr id="6" name="矩形 5">
              <a:extLst>
                <a:ext uri="{FF2B5EF4-FFF2-40B4-BE49-F238E27FC236}">
                  <a16:creationId xmlns:a16="http://schemas.microsoft.com/office/drawing/2014/main" id="{4A9A0315-FB94-DF7C-152D-EC8335C0259A}"/>
                </a:ext>
              </a:extLst>
            </p:cNvPr>
            <p:cNvSpPr/>
            <p:nvPr/>
          </p:nvSpPr>
          <p:spPr>
            <a:xfrm>
              <a:off x="-114300" y="0"/>
              <a:ext cx="9258300" cy="581799"/>
            </a:xfrm>
            <a:prstGeom prst="rect">
              <a:avLst/>
            </a:prstGeom>
            <a:solidFill>
              <a:schemeClr val="accent5">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五邊形 7">
              <a:extLst>
                <a:ext uri="{FF2B5EF4-FFF2-40B4-BE49-F238E27FC236}">
                  <a16:creationId xmlns:a16="http://schemas.microsoft.com/office/drawing/2014/main" id="{DD895428-30D2-161E-3175-8A3F8296A03D}"/>
                </a:ext>
              </a:extLst>
            </p:cNvPr>
            <p:cNvSpPr/>
            <p:nvPr/>
          </p:nvSpPr>
          <p:spPr>
            <a:xfrm>
              <a:off x="0" y="6627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b="1" dirty="0">
                  <a:latin typeface="微軟正黑體" panose="020B0604030504040204" pitchFamily="34" charset="-120"/>
                  <a:ea typeface="微軟正黑體" panose="020B0604030504040204" pitchFamily="34" charset="-120"/>
                </a:rPr>
                <a:t>資產相對價值</a:t>
              </a:r>
              <a:endParaRPr kumimoji="1" lang="zh-TW" altLang="en-US" dirty="0"/>
            </a:p>
          </p:txBody>
        </p:sp>
        <p:sp>
          <p:nvSpPr>
            <p:cNvPr id="9" name="矩形 8">
              <a:extLst>
                <a:ext uri="{FF2B5EF4-FFF2-40B4-BE49-F238E27FC236}">
                  <a16:creationId xmlns:a16="http://schemas.microsoft.com/office/drawing/2014/main" id="{FCF4DC30-56EE-53EB-5838-82393A04F31D}"/>
                </a:ext>
              </a:extLst>
            </p:cNvPr>
            <p:cNvSpPr/>
            <p:nvPr/>
          </p:nvSpPr>
          <p:spPr>
            <a:xfrm>
              <a:off x="2826011" y="73185"/>
              <a:ext cx="2033856"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產業股價淨值比</a:t>
              </a:r>
            </a:p>
          </p:txBody>
        </p:sp>
        <p:sp>
          <p:nvSpPr>
            <p:cNvPr id="10" name="矩形 9">
              <a:extLst>
                <a:ext uri="{FF2B5EF4-FFF2-40B4-BE49-F238E27FC236}">
                  <a16:creationId xmlns:a16="http://schemas.microsoft.com/office/drawing/2014/main" id="{603B1BF6-BB1B-674A-1EC3-A4EF00C4338B}"/>
                </a:ext>
              </a:extLst>
            </p:cNvPr>
            <p:cNvSpPr/>
            <p:nvPr/>
          </p:nvSpPr>
          <p:spPr>
            <a:xfrm>
              <a:off x="5248090" y="66273"/>
              <a:ext cx="1593047"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縱切面標準化</a:t>
              </a:r>
            </a:p>
          </p:txBody>
        </p:sp>
        <p:sp>
          <p:nvSpPr>
            <p:cNvPr id="12" name="矩形 11">
              <a:extLst>
                <a:ext uri="{FF2B5EF4-FFF2-40B4-BE49-F238E27FC236}">
                  <a16:creationId xmlns:a16="http://schemas.microsoft.com/office/drawing/2014/main" id="{587BAB8A-70DE-79AE-59D8-94B602C1543F}"/>
                </a:ext>
              </a:extLst>
            </p:cNvPr>
            <p:cNvSpPr/>
            <p:nvPr/>
          </p:nvSpPr>
          <p:spPr>
            <a:xfrm>
              <a:off x="7229360" y="66273"/>
              <a:ext cx="1593047"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橫切面標準化</a:t>
              </a:r>
            </a:p>
          </p:txBody>
        </p:sp>
      </p:grpSp>
      <p:sp>
        <p:nvSpPr>
          <p:cNvPr id="5" name="投影片編號版面配置區 4">
            <a:extLst>
              <a:ext uri="{FF2B5EF4-FFF2-40B4-BE49-F238E27FC236}">
                <a16:creationId xmlns:a16="http://schemas.microsoft.com/office/drawing/2014/main" id="{C19A7AA1-2B05-12E0-DE03-BCF97C8DEBA7}"/>
              </a:ext>
            </a:extLst>
          </p:cNvPr>
          <p:cNvSpPr>
            <a:spLocks noGrp="1"/>
          </p:cNvSpPr>
          <p:nvPr>
            <p:ph type="sldNum" sz="quarter" idx="12"/>
          </p:nvPr>
        </p:nvSpPr>
        <p:spPr/>
        <p:txBody>
          <a:bodyPr/>
          <a:lstStyle/>
          <a:p>
            <a:fld id="{30A4F673-566E-4994-9325-4509F8D5850D}" type="slidenum">
              <a:rPr lang="zh-TW" altLang="en-US" smtClean="0"/>
              <a:t>27</a:t>
            </a:fld>
            <a:endParaRPr lang="zh-TW" altLang="en-US"/>
          </a:p>
        </p:txBody>
      </p:sp>
    </p:spTree>
    <p:extLst>
      <p:ext uri="{BB962C8B-B14F-4D97-AF65-F5344CB8AC3E}">
        <p14:creationId xmlns:p14="http://schemas.microsoft.com/office/powerpoint/2010/main" val="1868612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9751"/>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EF575BD-D559-7B4F-DDF6-8DFA64A0965D}"/>
              </a:ext>
            </a:extLst>
          </p:cNvPr>
          <p:cNvSpPr/>
          <p:nvPr/>
        </p:nvSpPr>
        <p:spPr>
          <a:xfrm>
            <a:off x="0" y="4697506"/>
            <a:ext cx="3975912" cy="2160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內容版面配置區 2"/>
          <p:cNvSpPr>
            <a:spLocks noGrp="1"/>
          </p:cNvSpPr>
          <p:nvPr>
            <p:ph idx="1"/>
          </p:nvPr>
        </p:nvSpPr>
        <p:spPr>
          <a:xfrm>
            <a:off x="550726" y="1759909"/>
            <a:ext cx="8490985" cy="5878020"/>
          </a:xfrm>
        </p:spPr>
        <p:txBody>
          <a:bodyPr>
            <a:norm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為了捕捉相對於其他產業及往日表現，將經過標準化後之產業股價淨值比，稱為資產相對價值，將其按照由大到小進行排名</a:t>
            </a: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b="0" dirty="0">
              <a:latin typeface="微軟正黑體" panose="020B0604030504040204" pitchFamily="34" charset="-120"/>
              <a:ea typeface="微軟正黑體" panose="020B0604030504040204" pitchFamily="34" charset="-120"/>
            </a:endParaRPr>
          </a:p>
          <a:p>
            <a:pPr lvl="1">
              <a:lnSpc>
                <a:spcPct val="150000"/>
              </a:lnSpc>
            </a:pPr>
            <a:endParaRPr lang="en-US" altLang="zh-TW" sz="1800" dirty="0">
              <a:latin typeface="微軟正黑體" panose="020B0604030504040204" pitchFamily="34" charset="-120"/>
              <a:ea typeface="微軟正黑體" panose="020B0604030504040204" pitchFamily="34" charset="-120"/>
            </a:endParaRPr>
          </a:p>
          <a:p>
            <a:pPr lvl="1">
              <a:lnSpc>
                <a:spcPct val="150000"/>
              </a:lnSpc>
            </a:pPr>
            <a:endParaRPr lang="en-US" altLang="zh-TW" sz="18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p:txBody>
      </p:sp>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8" y="674527"/>
            <a:ext cx="7872571" cy="1085382"/>
          </a:xfrm>
        </p:spPr>
        <p:txBody>
          <a:bodyPr>
            <a:normAutofit fontScale="90000"/>
          </a:bodyPr>
          <a:lstStyle/>
          <a:p>
            <a:r>
              <a:rPr lang="zh-TW" altLang="en-US" sz="4000" b="1" dirty="0">
                <a:latin typeface="微軟正黑體" panose="020B0604030504040204" pitchFamily="34" charset="-120"/>
                <a:ea typeface="微軟正黑體" panose="020B0604030504040204" pitchFamily="34" charset="-120"/>
              </a:rPr>
              <a:t>資產相對價值</a:t>
            </a:r>
            <a:r>
              <a:rPr lang="en-US" altLang="zh-TW" sz="4000" b="1" dirty="0">
                <a:latin typeface="微軟正黑體" panose="020B0604030504040204" pitchFamily="34" charset="-120"/>
                <a:ea typeface="微軟正黑體" panose="020B0604030504040204" pitchFamily="34" charset="-120"/>
              </a:rPr>
              <a:t>(Asset</a:t>
            </a:r>
            <a:r>
              <a:rPr lang="zh-TW" altLang="en-US" sz="4000" b="1" dirty="0">
                <a:latin typeface="微軟正黑體" panose="020B0604030504040204" pitchFamily="34" charset="-120"/>
                <a:ea typeface="微軟正黑體" panose="020B0604030504040204" pitchFamily="34" charset="-120"/>
              </a:rPr>
              <a:t> </a:t>
            </a:r>
            <a:r>
              <a:rPr lang="en-US" altLang="zh-TW" sz="4000" b="1" dirty="0">
                <a:latin typeface="微軟正黑體" panose="020B0604030504040204" pitchFamily="34" charset="-120"/>
                <a:ea typeface="微軟正黑體" panose="020B0604030504040204" pitchFamily="34" charset="-120"/>
              </a:rPr>
              <a:t>Relative Value)</a:t>
            </a:r>
            <a:endParaRPr lang="zh-TW" altLang="en-US" sz="4000" b="1" dirty="0">
              <a:latin typeface="微軟正黑體" panose="020B0604030504040204" pitchFamily="34" charset="-120"/>
              <a:ea typeface="微軟正黑體" panose="020B0604030504040204" pitchFamily="34" charset="-120"/>
            </a:endParaRPr>
          </a:p>
        </p:txBody>
      </p:sp>
      <p:grpSp>
        <p:nvGrpSpPr>
          <p:cNvPr id="15" name="群組 14">
            <a:extLst>
              <a:ext uri="{FF2B5EF4-FFF2-40B4-BE49-F238E27FC236}">
                <a16:creationId xmlns:a16="http://schemas.microsoft.com/office/drawing/2014/main" id="{CD08BD1F-BB7B-A9C8-9E91-043A5A082A49}"/>
              </a:ext>
            </a:extLst>
          </p:cNvPr>
          <p:cNvGrpSpPr/>
          <p:nvPr/>
        </p:nvGrpSpPr>
        <p:grpSpPr>
          <a:xfrm>
            <a:off x="-114300" y="0"/>
            <a:ext cx="9258300" cy="581799"/>
            <a:chOff x="-114300" y="0"/>
            <a:chExt cx="9258300" cy="581799"/>
          </a:xfrm>
        </p:grpSpPr>
        <p:sp>
          <p:nvSpPr>
            <p:cNvPr id="17" name="矩形 16">
              <a:extLst>
                <a:ext uri="{FF2B5EF4-FFF2-40B4-BE49-F238E27FC236}">
                  <a16:creationId xmlns:a16="http://schemas.microsoft.com/office/drawing/2014/main" id="{7353C433-8426-B502-155C-27AD621BCEBC}"/>
                </a:ext>
              </a:extLst>
            </p:cNvPr>
            <p:cNvSpPr/>
            <p:nvPr/>
          </p:nvSpPr>
          <p:spPr>
            <a:xfrm>
              <a:off x="-114300" y="0"/>
              <a:ext cx="9258300" cy="581799"/>
            </a:xfrm>
            <a:prstGeom prst="rect">
              <a:avLst/>
            </a:prstGeom>
            <a:solidFill>
              <a:schemeClr val="accent5">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五邊形 17">
              <a:extLst>
                <a:ext uri="{FF2B5EF4-FFF2-40B4-BE49-F238E27FC236}">
                  <a16:creationId xmlns:a16="http://schemas.microsoft.com/office/drawing/2014/main" id="{5FD77797-E7C4-53A1-DECF-1B3F9ECEC831}"/>
                </a:ext>
              </a:extLst>
            </p:cNvPr>
            <p:cNvSpPr/>
            <p:nvPr/>
          </p:nvSpPr>
          <p:spPr>
            <a:xfrm>
              <a:off x="0" y="6627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b="1" dirty="0">
                  <a:latin typeface="微軟正黑體" panose="020B0604030504040204" pitchFamily="34" charset="-120"/>
                  <a:ea typeface="微軟正黑體" panose="020B0604030504040204" pitchFamily="34" charset="-120"/>
                </a:rPr>
                <a:t>資產相對價值</a:t>
              </a:r>
              <a:endParaRPr kumimoji="1" lang="zh-TW" altLang="en-US" dirty="0"/>
            </a:p>
          </p:txBody>
        </p:sp>
        <p:sp>
          <p:nvSpPr>
            <p:cNvPr id="19" name="矩形 18">
              <a:extLst>
                <a:ext uri="{FF2B5EF4-FFF2-40B4-BE49-F238E27FC236}">
                  <a16:creationId xmlns:a16="http://schemas.microsoft.com/office/drawing/2014/main" id="{0F3C6334-A4A0-5224-19AD-0C32B91CB852}"/>
                </a:ext>
              </a:extLst>
            </p:cNvPr>
            <p:cNvSpPr/>
            <p:nvPr/>
          </p:nvSpPr>
          <p:spPr>
            <a:xfrm>
              <a:off x="2826011" y="73185"/>
              <a:ext cx="2033856"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產業股價淨值比</a:t>
              </a:r>
            </a:p>
          </p:txBody>
        </p:sp>
        <p:sp>
          <p:nvSpPr>
            <p:cNvPr id="20" name="矩形 19">
              <a:extLst>
                <a:ext uri="{FF2B5EF4-FFF2-40B4-BE49-F238E27FC236}">
                  <a16:creationId xmlns:a16="http://schemas.microsoft.com/office/drawing/2014/main" id="{6E806E92-1055-80DE-D466-89F7E8A06DE4}"/>
                </a:ext>
              </a:extLst>
            </p:cNvPr>
            <p:cNvSpPr/>
            <p:nvPr/>
          </p:nvSpPr>
          <p:spPr>
            <a:xfrm>
              <a:off x="5248090" y="66273"/>
              <a:ext cx="1593047"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縱切面標準化</a:t>
              </a:r>
            </a:p>
          </p:txBody>
        </p:sp>
        <p:sp>
          <p:nvSpPr>
            <p:cNvPr id="21" name="矩形 20">
              <a:extLst>
                <a:ext uri="{FF2B5EF4-FFF2-40B4-BE49-F238E27FC236}">
                  <a16:creationId xmlns:a16="http://schemas.microsoft.com/office/drawing/2014/main" id="{F90A4C3F-0556-2836-7213-E9D0ED1EA62A}"/>
                </a:ext>
              </a:extLst>
            </p:cNvPr>
            <p:cNvSpPr/>
            <p:nvPr/>
          </p:nvSpPr>
          <p:spPr>
            <a:xfrm>
              <a:off x="7229360" y="66273"/>
              <a:ext cx="1593047"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橫切面標準化</a:t>
              </a:r>
            </a:p>
          </p:txBody>
        </p:sp>
      </p:grpSp>
      <p:pic>
        <p:nvPicPr>
          <p:cNvPr id="23" name="圖片 22">
            <a:extLst>
              <a:ext uri="{FF2B5EF4-FFF2-40B4-BE49-F238E27FC236}">
                <a16:creationId xmlns:a16="http://schemas.microsoft.com/office/drawing/2014/main" id="{61BAD474-2EF7-958C-5500-6411C7D5DF3F}"/>
              </a:ext>
            </a:extLst>
          </p:cNvPr>
          <p:cNvPicPr>
            <a:picLocks noChangeAspect="1"/>
          </p:cNvPicPr>
          <p:nvPr/>
        </p:nvPicPr>
        <p:blipFill rotWithShape="1">
          <a:blip r:embed="rId4">
            <a:extLst>
              <a:ext uri="{28A0092B-C50C-407E-A947-70E740481C1C}">
                <a14:useLocalDpi xmlns:a14="http://schemas.microsoft.com/office/drawing/2010/main" val="0"/>
              </a:ext>
            </a:extLst>
          </a:blip>
          <a:srcRect r="10109"/>
          <a:stretch/>
        </p:blipFill>
        <p:spPr>
          <a:xfrm>
            <a:off x="546075" y="2714785"/>
            <a:ext cx="8276332" cy="4143215"/>
          </a:xfrm>
          <a:prstGeom prst="rect">
            <a:avLst/>
          </a:prstGeom>
        </p:spPr>
      </p:pic>
      <p:sp>
        <p:nvSpPr>
          <p:cNvPr id="4" name="投影片編號版面配置區 3">
            <a:extLst>
              <a:ext uri="{FF2B5EF4-FFF2-40B4-BE49-F238E27FC236}">
                <a16:creationId xmlns:a16="http://schemas.microsoft.com/office/drawing/2014/main" id="{C2D6C12C-1268-4DEF-AFD3-FD80877DBCA3}"/>
              </a:ext>
            </a:extLst>
          </p:cNvPr>
          <p:cNvSpPr>
            <a:spLocks noGrp="1"/>
          </p:cNvSpPr>
          <p:nvPr>
            <p:ph type="sldNum" sz="quarter" idx="12"/>
          </p:nvPr>
        </p:nvSpPr>
        <p:spPr/>
        <p:txBody>
          <a:bodyPr/>
          <a:lstStyle/>
          <a:p>
            <a:fld id="{30A4F673-566E-4994-9325-4509F8D5850D}" type="slidenum">
              <a:rPr lang="zh-TW" altLang="en-US" smtClean="0"/>
              <a:t>28</a:t>
            </a:fld>
            <a:endParaRPr lang="zh-TW" altLang="en-US"/>
          </a:p>
        </p:txBody>
      </p:sp>
    </p:spTree>
    <p:extLst>
      <p:ext uri="{BB962C8B-B14F-4D97-AF65-F5344CB8AC3E}">
        <p14:creationId xmlns:p14="http://schemas.microsoft.com/office/powerpoint/2010/main" val="1407429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418715" y="341291"/>
            <a:ext cx="3032055" cy="1085382"/>
          </a:xfrm>
        </p:spPr>
        <p:txBody>
          <a:bodyPr>
            <a:normAutofit/>
          </a:bodyPr>
          <a:lstStyle/>
          <a:p>
            <a:r>
              <a:rPr lang="zh-TW" altLang="en-US" b="1" dirty="0">
                <a:latin typeface="微軟正黑體" panose="020B0604030504040204" pitchFamily="34" charset="-120"/>
                <a:ea typeface="微軟正黑體" panose="020B0604030504040204" pitchFamily="34" charset="-120"/>
              </a:rPr>
              <a:t>研究方法</a:t>
            </a:r>
          </a:p>
        </p:txBody>
      </p:sp>
      <p:sp>
        <p:nvSpPr>
          <p:cNvPr id="4" name="圓角矩形 3">
            <a:extLst>
              <a:ext uri="{FF2B5EF4-FFF2-40B4-BE49-F238E27FC236}">
                <a16:creationId xmlns:a16="http://schemas.microsoft.com/office/drawing/2014/main" id="{45C77058-88E2-16A4-93C4-E2AE458D4249}"/>
              </a:ext>
            </a:extLst>
          </p:cNvPr>
          <p:cNvSpPr/>
          <p:nvPr/>
        </p:nvSpPr>
        <p:spPr>
          <a:xfrm>
            <a:off x="1143218" y="1618342"/>
            <a:ext cx="2531316" cy="15566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資產中心度</a:t>
            </a:r>
            <a:endParaRPr kumimoji="0" lang="en-US" altLang="zh-TW" sz="2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5" name="圓角矩形 4">
            <a:extLst>
              <a:ext uri="{FF2B5EF4-FFF2-40B4-BE49-F238E27FC236}">
                <a16:creationId xmlns:a16="http://schemas.microsoft.com/office/drawing/2014/main" id="{0C258D05-4687-375B-5B1D-E459C86F8D58}"/>
              </a:ext>
            </a:extLst>
          </p:cNvPr>
          <p:cNvSpPr/>
          <p:nvPr/>
        </p:nvSpPr>
        <p:spPr>
          <a:xfrm>
            <a:off x="1143218" y="3686629"/>
            <a:ext cx="2531316" cy="15566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資產相對價值</a:t>
            </a:r>
            <a:endParaRPr kumimoji="0" lang="en-US" altLang="zh-TW" sz="2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 name="圓角矩形 5">
            <a:extLst>
              <a:ext uri="{FF2B5EF4-FFF2-40B4-BE49-F238E27FC236}">
                <a16:creationId xmlns:a16="http://schemas.microsoft.com/office/drawing/2014/main" id="{989CD452-4B84-B4E2-5A02-BFF04BC9E7DE}"/>
              </a:ext>
            </a:extLst>
          </p:cNvPr>
          <p:cNvSpPr/>
          <p:nvPr/>
        </p:nvSpPr>
        <p:spPr>
          <a:xfrm>
            <a:off x="5469466" y="2650671"/>
            <a:ext cx="2531316" cy="15566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各條件結果</a:t>
            </a:r>
            <a:endParaRPr kumimoji="0" lang="en-US" altLang="zh-TW" sz="2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 name="右大括弧 6">
            <a:extLst>
              <a:ext uri="{FF2B5EF4-FFF2-40B4-BE49-F238E27FC236}">
                <a16:creationId xmlns:a16="http://schemas.microsoft.com/office/drawing/2014/main" id="{45786301-F0C7-A20A-0429-8FFEB1A61DCC}"/>
              </a:ext>
            </a:extLst>
          </p:cNvPr>
          <p:cNvSpPr/>
          <p:nvPr/>
        </p:nvSpPr>
        <p:spPr>
          <a:xfrm>
            <a:off x="4038654" y="1834242"/>
            <a:ext cx="998958" cy="3189515"/>
          </a:xfrm>
          <a:prstGeom prst="rightBrace">
            <a:avLst>
              <a:gd name="adj1" fmla="val 51210"/>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投影片編號版面配置區 2">
            <a:extLst>
              <a:ext uri="{FF2B5EF4-FFF2-40B4-BE49-F238E27FC236}">
                <a16:creationId xmlns:a16="http://schemas.microsoft.com/office/drawing/2014/main" id="{22A79B23-C553-2442-5835-258234DF6E44}"/>
              </a:ext>
            </a:extLst>
          </p:cNvPr>
          <p:cNvSpPr>
            <a:spLocks noGrp="1"/>
          </p:cNvSpPr>
          <p:nvPr>
            <p:ph type="sldNum" sz="quarter" idx="12"/>
          </p:nvPr>
        </p:nvSpPr>
        <p:spPr/>
        <p:txBody>
          <a:bodyPr/>
          <a:lstStyle/>
          <a:p>
            <a:fld id="{30A4F673-566E-4994-9325-4509F8D5850D}" type="slidenum">
              <a:rPr lang="zh-TW" altLang="en-US" smtClean="0"/>
              <a:t>29</a:t>
            </a:fld>
            <a:endParaRPr lang="zh-TW" altLang="en-US"/>
          </a:p>
        </p:txBody>
      </p:sp>
    </p:spTree>
    <p:extLst>
      <p:ext uri="{BB962C8B-B14F-4D97-AF65-F5344CB8AC3E}">
        <p14:creationId xmlns:p14="http://schemas.microsoft.com/office/powerpoint/2010/main" val="3254889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017431" y="496450"/>
            <a:ext cx="1670574" cy="1085382"/>
          </a:xfrm>
        </p:spPr>
        <p:txBody>
          <a:bodyPr/>
          <a:lstStyle/>
          <a:p>
            <a:r>
              <a:rPr lang="zh-TW" altLang="en-US" b="1" dirty="0">
                <a:latin typeface="微軟正黑體" panose="020B0604030504040204" pitchFamily="34" charset="-120"/>
                <a:ea typeface="微軟正黑體" panose="020B0604030504040204" pitchFamily="34" charset="-120"/>
              </a:rPr>
              <a:t>目錄</a:t>
            </a:r>
          </a:p>
        </p:txBody>
      </p:sp>
      <p:sp>
        <p:nvSpPr>
          <p:cNvPr id="3" name="內容版面配置區 2"/>
          <p:cNvSpPr>
            <a:spLocks noGrp="1"/>
          </p:cNvSpPr>
          <p:nvPr>
            <p:ph idx="1"/>
          </p:nvPr>
        </p:nvSpPr>
        <p:spPr>
          <a:xfrm>
            <a:off x="1017431" y="1825624"/>
            <a:ext cx="7160656" cy="4691085"/>
          </a:xfrm>
        </p:spPr>
        <p:txBody>
          <a:bodyPr/>
          <a:lstStyle/>
          <a:p>
            <a:pPr>
              <a:lnSpc>
                <a:spcPct val="150000"/>
              </a:lnSpc>
            </a:pPr>
            <a:r>
              <a:rPr lang="zh-TW" altLang="en-US" dirty="0">
                <a:latin typeface="微軟正黑體" panose="020B0604030504040204" pitchFamily="34" charset="-120"/>
                <a:ea typeface="微軟正黑體" panose="020B0604030504040204" pitchFamily="34" charset="-120"/>
              </a:rPr>
              <a:t>緒論</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zh-TW" altLang="en-US" dirty="0">
                <a:solidFill>
                  <a:schemeClr val="bg2">
                    <a:lumMod val="75000"/>
                  </a:schemeClr>
                </a:solidFill>
                <a:latin typeface="微軟正黑體" panose="020B0604030504040204" pitchFamily="34" charset="-120"/>
                <a:ea typeface="微軟正黑體" panose="020B0604030504040204" pitchFamily="34" charset="-120"/>
              </a:rPr>
              <a:t>文獻回顧</a:t>
            </a:r>
            <a:endParaRPr lang="en-US" altLang="zh-TW" dirty="0">
              <a:solidFill>
                <a:schemeClr val="bg2">
                  <a:lumMod val="75000"/>
                </a:schemeClr>
              </a:solidFill>
              <a:latin typeface="微軟正黑體" panose="020B0604030504040204" pitchFamily="34" charset="-120"/>
              <a:ea typeface="微軟正黑體" panose="020B0604030504040204" pitchFamily="34" charset="-120"/>
            </a:endParaRPr>
          </a:p>
          <a:p>
            <a:pPr>
              <a:lnSpc>
                <a:spcPct val="150000"/>
              </a:lnSpc>
            </a:pPr>
            <a:r>
              <a:rPr lang="zh-TW" altLang="en-US" dirty="0">
                <a:solidFill>
                  <a:schemeClr val="bg2">
                    <a:lumMod val="75000"/>
                  </a:schemeClr>
                </a:solidFill>
                <a:latin typeface="微軟正黑體" panose="020B0604030504040204" pitchFamily="34" charset="-120"/>
                <a:ea typeface="微軟正黑體" panose="020B0604030504040204" pitchFamily="34" charset="-120"/>
              </a:rPr>
              <a:t>研究方法</a:t>
            </a:r>
            <a:endParaRPr lang="en-US" altLang="zh-TW" dirty="0">
              <a:solidFill>
                <a:schemeClr val="bg2">
                  <a:lumMod val="75000"/>
                </a:schemeClr>
              </a:solidFill>
              <a:latin typeface="微軟正黑體" panose="020B0604030504040204" pitchFamily="34" charset="-120"/>
              <a:ea typeface="微軟正黑體" panose="020B0604030504040204" pitchFamily="34" charset="-120"/>
            </a:endParaRPr>
          </a:p>
          <a:p>
            <a:pPr>
              <a:lnSpc>
                <a:spcPct val="150000"/>
              </a:lnSpc>
            </a:pPr>
            <a:r>
              <a:rPr lang="zh-TW" altLang="en-US" dirty="0">
                <a:solidFill>
                  <a:schemeClr val="bg2">
                    <a:lumMod val="75000"/>
                  </a:schemeClr>
                </a:solidFill>
                <a:latin typeface="微軟正黑體" panose="020B0604030504040204" pitchFamily="34" charset="-120"/>
                <a:ea typeface="微軟正黑體" panose="020B0604030504040204" pitchFamily="34" charset="-120"/>
              </a:rPr>
              <a:t>實證結果</a:t>
            </a:r>
            <a:endParaRPr lang="en-US" altLang="zh-TW" dirty="0">
              <a:solidFill>
                <a:schemeClr val="bg2">
                  <a:lumMod val="75000"/>
                </a:schemeClr>
              </a:solidFill>
              <a:latin typeface="微軟正黑體" panose="020B0604030504040204" pitchFamily="34" charset="-120"/>
              <a:ea typeface="微軟正黑體" panose="020B0604030504040204" pitchFamily="34" charset="-120"/>
            </a:endParaRPr>
          </a:p>
          <a:p>
            <a:pPr>
              <a:lnSpc>
                <a:spcPct val="150000"/>
              </a:lnSpc>
            </a:pPr>
            <a:r>
              <a:rPr lang="zh-TW" altLang="en-US" dirty="0">
                <a:solidFill>
                  <a:schemeClr val="bg2">
                    <a:lumMod val="75000"/>
                  </a:schemeClr>
                </a:solidFill>
                <a:latin typeface="微軟正黑體" panose="020B0604030504040204" pitchFamily="34" charset="-120"/>
                <a:ea typeface="微軟正黑體" panose="020B0604030504040204" pitchFamily="34" charset="-120"/>
              </a:rPr>
              <a:t>結論</a:t>
            </a:r>
            <a:endParaRPr lang="en-US" altLang="zh-TW" dirty="0">
              <a:solidFill>
                <a:schemeClr val="bg2">
                  <a:lumMod val="75000"/>
                </a:schemeClr>
              </a:solidFill>
              <a:latin typeface="微軟正黑體" panose="020B0604030504040204" pitchFamily="34" charset="-120"/>
              <a:ea typeface="微軟正黑體" panose="020B0604030504040204" pitchFamily="34" charset="-120"/>
            </a:endParaRPr>
          </a:p>
          <a:p>
            <a:pPr>
              <a:lnSpc>
                <a:spcPct val="150000"/>
              </a:lnSpc>
            </a:pP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6F6894E8-2043-96B3-BF29-23E78625688F}"/>
              </a:ext>
            </a:extLst>
          </p:cNvPr>
          <p:cNvSpPr>
            <a:spLocks noGrp="1"/>
          </p:cNvSpPr>
          <p:nvPr>
            <p:ph type="sldNum" sz="quarter" idx="12"/>
          </p:nvPr>
        </p:nvSpPr>
        <p:spPr/>
        <p:txBody>
          <a:bodyPr/>
          <a:lstStyle/>
          <a:p>
            <a:fld id="{30A4F673-566E-4994-9325-4509F8D5850D}" type="slidenum">
              <a:rPr lang="zh-TW" altLang="en-US" smtClean="0"/>
              <a:t>3</a:t>
            </a:fld>
            <a:endParaRPr lang="zh-TW" altLang="en-US"/>
          </a:p>
        </p:txBody>
      </p:sp>
    </p:spTree>
    <p:extLst>
      <p:ext uri="{BB962C8B-B14F-4D97-AF65-F5344CB8AC3E}">
        <p14:creationId xmlns:p14="http://schemas.microsoft.com/office/powerpoint/2010/main" val="2210397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67901" y="283573"/>
            <a:ext cx="2693832" cy="1085382"/>
          </a:xfrm>
        </p:spPr>
        <p:txBody>
          <a:bodyPr>
            <a:normAutofit/>
          </a:bodyPr>
          <a:lstStyle/>
          <a:p>
            <a:r>
              <a:rPr lang="zh-TW" altLang="en-US" sz="3600" b="1" dirty="0">
                <a:latin typeface="微軟正黑體" panose="020B0604030504040204" pitchFamily="34" charset="-120"/>
                <a:ea typeface="微軟正黑體" panose="020B0604030504040204" pitchFamily="34" charset="-120"/>
              </a:rPr>
              <a:t>各條件結果</a:t>
            </a:r>
          </a:p>
        </p:txBody>
      </p:sp>
      <p:sp>
        <p:nvSpPr>
          <p:cNvPr id="4" name="圓角矩形 3">
            <a:extLst>
              <a:ext uri="{FF2B5EF4-FFF2-40B4-BE49-F238E27FC236}">
                <a16:creationId xmlns:a16="http://schemas.microsoft.com/office/drawing/2014/main" id="{7294D01D-2B6B-75B0-E6BF-E8547250B5E2}"/>
              </a:ext>
            </a:extLst>
          </p:cNvPr>
          <p:cNvSpPr/>
          <p:nvPr/>
        </p:nvSpPr>
        <p:spPr>
          <a:xfrm>
            <a:off x="635003" y="3772873"/>
            <a:ext cx="1459087" cy="9146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各產業狀態</a:t>
            </a:r>
          </a:p>
        </p:txBody>
      </p:sp>
      <p:sp>
        <p:nvSpPr>
          <p:cNvPr id="59" name="圓角矩形 58">
            <a:extLst>
              <a:ext uri="{FF2B5EF4-FFF2-40B4-BE49-F238E27FC236}">
                <a16:creationId xmlns:a16="http://schemas.microsoft.com/office/drawing/2014/main" id="{9C844697-79E2-B8D2-31F7-D239E5C0C6BE}"/>
              </a:ext>
            </a:extLst>
          </p:cNvPr>
          <p:cNvSpPr/>
          <p:nvPr/>
        </p:nvSpPr>
        <p:spPr>
          <a:xfrm>
            <a:off x="2346581" y="3082424"/>
            <a:ext cx="549896" cy="2295564"/>
          </a:xfrm>
          <a:prstGeom prst="roundRect">
            <a:avLst/>
          </a:prstGeom>
          <a:solidFill>
            <a:schemeClr val="accent1">
              <a:lumMod val="40000"/>
              <a:lumOff val="6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solidFill>
                  <a:schemeClr val="tx1"/>
                </a:solidFill>
                <a:effectLst/>
                <a:uLnTx/>
                <a:uFillTx/>
                <a:latin typeface="Microsoft JhengHei" panose="020B0604030504040204" pitchFamily="34" charset="-120"/>
                <a:ea typeface="Microsoft JhengHei" panose="020B0604030504040204" pitchFamily="34" charset="-120"/>
                <a:cs typeface="+mn-cs"/>
              </a:rPr>
              <a:t>資產中心度排名前五</a:t>
            </a:r>
          </a:p>
        </p:txBody>
      </p:sp>
      <p:cxnSp>
        <p:nvCxnSpPr>
          <p:cNvPr id="12" name="直線箭頭接點 11">
            <a:extLst>
              <a:ext uri="{FF2B5EF4-FFF2-40B4-BE49-F238E27FC236}">
                <a16:creationId xmlns:a16="http://schemas.microsoft.com/office/drawing/2014/main" id="{67418C9F-782F-46A1-9ABF-32FB3F6C5DE4}"/>
              </a:ext>
            </a:extLst>
          </p:cNvPr>
          <p:cNvCxnSpPr>
            <a:cxnSpLocks/>
            <a:stCxn id="4" idx="3"/>
            <a:endCxn id="59" idx="1"/>
          </p:cNvCxnSpPr>
          <p:nvPr/>
        </p:nvCxnSpPr>
        <p:spPr>
          <a:xfrm>
            <a:off x="2094090" y="4230206"/>
            <a:ext cx="2524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圓角矩形 44">
            <a:extLst>
              <a:ext uri="{FF2B5EF4-FFF2-40B4-BE49-F238E27FC236}">
                <a16:creationId xmlns:a16="http://schemas.microsoft.com/office/drawing/2014/main" id="{729EDEEF-2F09-9F28-8DAD-B4EEB2B99EEC}"/>
              </a:ext>
            </a:extLst>
          </p:cNvPr>
          <p:cNvSpPr/>
          <p:nvPr/>
        </p:nvSpPr>
        <p:spPr>
          <a:xfrm>
            <a:off x="3553180" y="2871350"/>
            <a:ext cx="1039998" cy="9146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擁擠</a:t>
            </a:r>
          </a:p>
        </p:txBody>
      </p:sp>
      <p:sp>
        <p:nvSpPr>
          <p:cNvPr id="47" name="圓角矩形 46">
            <a:extLst>
              <a:ext uri="{FF2B5EF4-FFF2-40B4-BE49-F238E27FC236}">
                <a16:creationId xmlns:a16="http://schemas.microsoft.com/office/drawing/2014/main" id="{7044DD2F-D567-2CF6-697E-6095417CCD1B}"/>
              </a:ext>
            </a:extLst>
          </p:cNvPr>
          <p:cNvSpPr/>
          <p:nvPr/>
        </p:nvSpPr>
        <p:spPr>
          <a:xfrm>
            <a:off x="3571740" y="5085466"/>
            <a:ext cx="1039998" cy="9146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無擁擠</a:t>
            </a:r>
          </a:p>
        </p:txBody>
      </p:sp>
      <p:cxnSp>
        <p:nvCxnSpPr>
          <p:cNvPr id="51" name="直線箭頭接點 50">
            <a:extLst>
              <a:ext uri="{FF2B5EF4-FFF2-40B4-BE49-F238E27FC236}">
                <a16:creationId xmlns:a16="http://schemas.microsoft.com/office/drawing/2014/main" id="{F21EB63D-1A13-2E96-A28C-B0996D620C99}"/>
              </a:ext>
            </a:extLst>
          </p:cNvPr>
          <p:cNvCxnSpPr>
            <a:cxnSpLocks/>
            <a:stCxn id="59" idx="3"/>
            <a:endCxn id="45" idx="1"/>
          </p:cNvCxnSpPr>
          <p:nvPr/>
        </p:nvCxnSpPr>
        <p:spPr>
          <a:xfrm flipV="1">
            <a:off x="2896477" y="3328683"/>
            <a:ext cx="656703" cy="901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箭頭接點 53">
            <a:extLst>
              <a:ext uri="{FF2B5EF4-FFF2-40B4-BE49-F238E27FC236}">
                <a16:creationId xmlns:a16="http://schemas.microsoft.com/office/drawing/2014/main" id="{6EEE3341-47DE-0267-7F60-7841A18CD220}"/>
              </a:ext>
            </a:extLst>
          </p:cNvPr>
          <p:cNvCxnSpPr>
            <a:cxnSpLocks/>
            <a:stCxn id="59" idx="3"/>
            <a:endCxn id="47" idx="1"/>
          </p:cNvCxnSpPr>
          <p:nvPr/>
        </p:nvCxnSpPr>
        <p:spPr>
          <a:xfrm>
            <a:off x="2896477" y="4230206"/>
            <a:ext cx="675263" cy="1312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文字方塊 68">
            <a:extLst>
              <a:ext uri="{FF2B5EF4-FFF2-40B4-BE49-F238E27FC236}">
                <a16:creationId xmlns:a16="http://schemas.microsoft.com/office/drawing/2014/main" id="{5FFDB707-DFF2-F4BE-9079-529DCB690443}"/>
              </a:ext>
            </a:extLst>
          </p:cNvPr>
          <p:cNvSpPr txBox="1"/>
          <p:nvPr/>
        </p:nvSpPr>
        <p:spPr>
          <a:xfrm>
            <a:off x="3049399" y="3394711"/>
            <a:ext cx="350855" cy="37289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是</a:t>
            </a:r>
          </a:p>
        </p:txBody>
      </p:sp>
      <p:sp>
        <p:nvSpPr>
          <p:cNvPr id="70" name="文字方塊 69">
            <a:extLst>
              <a:ext uri="{FF2B5EF4-FFF2-40B4-BE49-F238E27FC236}">
                <a16:creationId xmlns:a16="http://schemas.microsoft.com/office/drawing/2014/main" id="{0A835534-62BD-7D5E-C650-8E88891C0F6F}"/>
              </a:ext>
            </a:extLst>
          </p:cNvPr>
          <p:cNvSpPr txBox="1"/>
          <p:nvPr/>
        </p:nvSpPr>
        <p:spPr>
          <a:xfrm>
            <a:off x="3049399" y="4589632"/>
            <a:ext cx="350855" cy="37289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否</a:t>
            </a:r>
          </a:p>
        </p:txBody>
      </p:sp>
      <p:sp>
        <p:nvSpPr>
          <p:cNvPr id="9" name="內容版面配置區 2">
            <a:extLst>
              <a:ext uri="{FF2B5EF4-FFF2-40B4-BE49-F238E27FC236}">
                <a16:creationId xmlns:a16="http://schemas.microsoft.com/office/drawing/2014/main" id="{AF615930-1531-68C1-0A1A-CD0EE7D82317}"/>
              </a:ext>
            </a:extLst>
          </p:cNvPr>
          <p:cNvSpPr>
            <a:spLocks noGrp="1"/>
          </p:cNvSpPr>
          <p:nvPr>
            <p:ph idx="1"/>
          </p:nvPr>
        </p:nvSpPr>
        <p:spPr>
          <a:xfrm>
            <a:off x="845235" y="1235614"/>
            <a:ext cx="8976099" cy="4691085"/>
          </a:xfrm>
        </p:spPr>
        <p:txBody>
          <a:bodyPr>
            <a:norm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各產業依照其資產中心度與相對估值之排名分類</a:t>
            </a: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zh-TW" altLang="en-US" sz="2000" dirty="0">
              <a:latin typeface="微軟正黑體" panose="020B0604030504040204" pitchFamily="34" charset="-120"/>
              <a:ea typeface="微軟正黑體" panose="020B0604030504040204" pitchFamily="34" charset="-120"/>
            </a:endParaRPr>
          </a:p>
        </p:txBody>
      </p:sp>
      <p:sp>
        <p:nvSpPr>
          <p:cNvPr id="7" name="投影片編號版面配置區 6">
            <a:extLst>
              <a:ext uri="{FF2B5EF4-FFF2-40B4-BE49-F238E27FC236}">
                <a16:creationId xmlns:a16="http://schemas.microsoft.com/office/drawing/2014/main" id="{E5D77D48-264A-2F84-CB18-E8AA6203C0C5}"/>
              </a:ext>
            </a:extLst>
          </p:cNvPr>
          <p:cNvSpPr>
            <a:spLocks noGrp="1"/>
          </p:cNvSpPr>
          <p:nvPr>
            <p:ph type="sldNum" sz="quarter" idx="12"/>
          </p:nvPr>
        </p:nvSpPr>
        <p:spPr/>
        <p:txBody>
          <a:bodyPr/>
          <a:lstStyle/>
          <a:p>
            <a:fld id="{30A4F673-566E-4994-9325-4509F8D5850D}" type="slidenum">
              <a:rPr lang="zh-TW" altLang="en-US" smtClean="0"/>
              <a:t>30</a:t>
            </a:fld>
            <a:endParaRPr lang="zh-TW" altLang="en-US"/>
          </a:p>
        </p:txBody>
      </p:sp>
    </p:spTree>
    <p:extLst>
      <p:ext uri="{BB962C8B-B14F-4D97-AF65-F5344CB8AC3E}">
        <p14:creationId xmlns:p14="http://schemas.microsoft.com/office/powerpoint/2010/main" val="2173406766"/>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67901" y="283573"/>
            <a:ext cx="2693832" cy="1085382"/>
          </a:xfrm>
        </p:spPr>
        <p:txBody>
          <a:bodyPr>
            <a:normAutofit/>
          </a:bodyPr>
          <a:lstStyle/>
          <a:p>
            <a:r>
              <a:rPr lang="zh-TW" altLang="en-US" sz="3600" b="1" dirty="0">
                <a:latin typeface="微軟正黑體" panose="020B0604030504040204" pitchFamily="34" charset="-120"/>
                <a:ea typeface="微軟正黑體" panose="020B0604030504040204" pitchFamily="34" charset="-120"/>
              </a:rPr>
              <a:t>各條件結果</a:t>
            </a:r>
          </a:p>
        </p:txBody>
      </p:sp>
      <p:sp>
        <p:nvSpPr>
          <p:cNvPr id="4" name="圓角矩形 3">
            <a:extLst>
              <a:ext uri="{FF2B5EF4-FFF2-40B4-BE49-F238E27FC236}">
                <a16:creationId xmlns:a16="http://schemas.microsoft.com/office/drawing/2014/main" id="{7294D01D-2B6B-75B0-E6BF-E8547250B5E2}"/>
              </a:ext>
            </a:extLst>
          </p:cNvPr>
          <p:cNvSpPr/>
          <p:nvPr/>
        </p:nvSpPr>
        <p:spPr>
          <a:xfrm>
            <a:off x="635003" y="3772873"/>
            <a:ext cx="1459087" cy="9146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各產業狀態</a:t>
            </a:r>
          </a:p>
        </p:txBody>
      </p:sp>
      <p:sp>
        <p:nvSpPr>
          <p:cNvPr id="59" name="圓角矩形 58">
            <a:extLst>
              <a:ext uri="{FF2B5EF4-FFF2-40B4-BE49-F238E27FC236}">
                <a16:creationId xmlns:a16="http://schemas.microsoft.com/office/drawing/2014/main" id="{9C844697-79E2-B8D2-31F7-D239E5C0C6BE}"/>
              </a:ext>
            </a:extLst>
          </p:cNvPr>
          <p:cNvSpPr/>
          <p:nvPr/>
        </p:nvSpPr>
        <p:spPr>
          <a:xfrm>
            <a:off x="2346581" y="3082424"/>
            <a:ext cx="549896" cy="2295564"/>
          </a:xfrm>
          <a:prstGeom prst="roundRect">
            <a:avLst/>
          </a:prstGeom>
          <a:solidFill>
            <a:schemeClr val="accent1">
              <a:lumMod val="40000"/>
              <a:lumOff val="6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solidFill>
                  <a:schemeClr val="tx1"/>
                </a:solidFill>
                <a:effectLst/>
                <a:uLnTx/>
                <a:uFillTx/>
                <a:latin typeface="Microsoft JhengHei" panose="020B0604030504040204" pitchFamily="34" charset="-120"/>
                <a:ea typeface="Microsoft JhengHei" panose="020B0604030504040204" pitchFamily="34" charset="-120"/>
                <a:cs typeface="+mn-cs"/>
              </a:rPr>
              <a:t>資產中心度排名前五</a:t>
            </a:r>
          </a:p>
        </p:txBody>
      </p:sp>
      <p:cxnSp>
        <p:nvCxnSpPr>
          <p:cNvPr id="12" name="直線箭頭接點 11">
            <a:extLst>
              <a:ext uri="{FF2B5EF4-FFF2-40B4-BE49-F238E27FC236}">
                <a16:creationId xmlns:a16="http://schemas.microsoft.com/office/drawing/2014/main" id="{67418C9F-782F-46A1-9ABF-32FB3F6C5DE4}"/>
              </a:ext>
            </a:extLst>
          </p:cNvPr>
          <p:cNvCxnSpPr>
            <a:cxnSpLocks/>
            <a:stCxn id="4" idx="3"/>
            <a:endCxn id="59" idx="1"/>
          </p:cNvCxnSpPr>
          <p:nvPr/>
        </p:nvCxnSpPr>
        <p:spPr>
          <a:xfrm>
            <a:off x="2094090" y="4230206"/>
            <a:ext cx="2524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圓角矩形 44">
            <a:extLst>
              <a:ext uri="{FF2B5EF4-FFF2-40B4-BE49-F238E27FC236}">
                <a16:creationId xmlns:a16="http://schemas.microsoft.com/office/drawing/2014/main" id="{729EDEEF-2F09-9F28-8DAD-B4EEB2B99EEC}"/>
              </a:ext>
            </a:extLst>
          </p:cNvPr>
          <p:cNvSpPr/>
          <p:nvPr/>
        </p:nvSpPr>
        <p:spPr>
          <a:xfrm>
            <a:off x="3553180" y="2871350"/>
            <a:ext cx="1039998" cy="9146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擁擠</a:t>
            </a:r>
          </a:p>
        </p:txBody>
      </p:sp>
      <p:sp>
        <p:nvSpPr>
          <p:cNvPr id="47" name="圓角矩形 46">
            <a:extLst>
              <a:ext uri="{FF2B5EF4-FFF2-40B4-BE49-F238E27FC236}">
                <a16:creationId xmlns:a16="http://schemas.microsoft.com/office/drawing/2014/main" id="{7044DD2F-D567-2CF6-697E-6095417CCD1B}"/>
              </a:ext>
            </a:extLst>
          </p:cNvPr>
          <p:cNvSpPr/>
          <p:nvPr/>
        </p:nvSpPr>
        <p:spPr>
          <a:xfrm>
            <a:off x="3571740" y="5085466"/>
            <a:ext cx="1039998" cy="9146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無擁擠</a:t>
            </a:r>
          </a:p>
        </p:txBody>
      </p:sp>
      <p:cxnSp>
        <p:nvCxnSpPr>
          <p:cNvPr id="51" name="直線箭頭接點 50">
            <a:extLst>
              <a:ext uri="{FF2B5EF4-FFF2-40B4-BE49-F238E27FC236}">
                <a16:creationId xmlns:a16="http://schemas.microsoft.com/office/drawing/2014/main" id="{F21EB63D-1A13-2E96-A28C-B0996D620C99}"/>
              </a:ext>
            </a:extLst>
          </p:cNvPr>
          <p:cNvCxnSpPr>
            <a:cxnSpLocks/>
            <a:stCxn id="59" idx="3"/>
            <a:endCxn id="45" idx="1"/>
          </p:cNvCxnSpPr>
          <p:nvPr/>
        </p:nvCxnSpPr>
        <p:spPr>
          <a:xfrm flipV="1">
            <a:off x="2896477" y="3328683"/>
            <a:ext cx="656703" cy="901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箭頭接點 53">
            <a:extLst>
              <a:ext uri="{FF2B5EF4-FFF2-40B4-BE49-F238E27FC236}">
                <a16:creationId xmlns:a16="http://schemas.microsoft.com/office/drawing/2014/main" id="{6EEE3341-47DE-0267-7F60-7841A18CD220}"/>
              </a:ext>
            </a:extLst>
          </p:cNvPr>
          <p:cNvCxnSpPr>
            <a:cxnSpLocks/>
            <a:stCxn id="59" idx="3"/>
            <a:endCxn id="47" idx="1"/>
          </p:cNvCxnSpPr>
          <p:nvPr/>
        </p:nvCxnSpPr>
        <p:spPr>
          <a:xfrm>
            <a:off x="2896477" y="4230206"/>
            <a:ext cx="675263" cy="1312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文字方塊 68">
            <a:extLst>
              <a:ext uri="{FF2B5EF4-FFF2-40B4-BE49-F238E27FC236}">
                <a16:creationId xmlns:a16="http://schemas.microsoft.com/office/drawing/2014/main" id="{5FFDB707-DFF2-F4BE-9079-529DCB690443}"/>
              </a:ext>
            </a:extLst>
          </p:cNvPr>
          <p:cNvSpPr txBox="1"/>
          <p:nvPr/>
        </p:nvSpPr>
        <p:spPr>
          <a:xfrm>
            <a:off x="3049399" y="3394711"/>
            <a:ext cx="350855" cy="37289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是</a:t>
            </a:r>
          </a:p>
        </p:txBody>
      </p:sp>
      <p:sp>
        <p:nvSpPr>
          <p:cNvPr id="70" name="文字方塊 69">
            <a:extLst>
              <a:ext uri="{FF2B5EF4-FFF2-40B4-BE49-F238E27FC236}">
                <a16:creationId xmlns:a16="http://schemas.microsoft.com/office/drawing/2014/main" id="{0A835534-62BD-7D5E-C650-8E88891C0F6F}"/>
              </a:ext>
            </a:extLst>
          </p:cNvPr>
          <p:cNvSpPr txBox="1"/>
          <p:nvPr/>
        </p:nvSpPr>
        <p:spPr>
          <a:xfrm>
            <a:off x="3049399" y="4589632"/>
            <a:ext cx="350855" cy="37289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否</a:t>
            </a:r>
          </a:p>
        </p:txBody>
      </p:sp>
      <p:sp>
        <p:nvSpPr>
          <p:cNvPr id="5" name="圓角矩形 4">
            <a:extLst>
              <a:ext uri="{FF2B5EF4-FFF2-40B4-BE49-F238E27FC236}">
                <a16:creationId xmlns:a16="http://schemas.microsoft.com/office/drawing/2014/main" id="{E87FD094-0F22-CCB7-AEA9-0A61AEC3A6B6}"/>
              </a:ext>
            </a:extLst>
          </p:cNvPr>
          <p:cNvSpPr/>
          <p:nvPr/>
        </p:nvSpPr>
        <p:spPr>
          <a:xfrm>
            <a:off x="5096216" y="2418053"/>
            <a:ext cx="656701" cy="1831046"/>
          </a:xfrm>
          <a:prstGeom prst="roundRect">
            <a:avLst/>
          </a:prstGeom>
          <a:solidFill>
            <a:schemeClr val="accent1">
              <a:lumMod val="40000"/>
              <a:lumOff val="6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defRPr/>
            </a:pPr>
            <a:r>
              <a:rPr kumimoji="1" lang="zh-TW" altLang="en-US" sz="1800" b="0" i="0" u="none" strike="noStrike" kern="1200" cap="none" spc="0" normalizeH="0" baseline="0" noProof="0" dirty="0">
                <a:solidFill>
                  <a:schemeClr val="tx1"/>
                </a:solidFill>
                <a:effectLst/>
                <a:uLnTx/>
                <a:uFillTx/>
                <a:latin typeface="Microsoft JhengHei" panose="020B0604030504040204" pitchFamily="34" charset="-120"/>
                <a:ea typeface="Microsoft JhengHei" panose="020B0604030504040204" pitchFamily="34" charset="-120"/>
                <a:cs typeface="+mn-cs"/>
              </a:rPr>
              <a:t>排名前五</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solidFill>
                  <a:schemeClr val="tx1"/>
                </a:solidFill>
                <a:effectLst/>
                <a:uLnTx/>
                <a:uFillTx/>
                <a:latin typeface="Microsoft JhengHei" panose="020B0604030504040204" pitchFamily="34" charset="-120"/>
                <a:ea typeface="Microsoft JhengHei" panose="020B0604030504040204" pitchFamily="34" charset="-120"/>
                <a:cs typeface="+mn-cs"/>
              </a:rPr>
              <a:t>資產相對價值</a:t>
            </a:r>
            <a:endParaRPr kumimoji="1" lang="en-US" altLang="zh-TW" sz="1800" b="0" i="0" u="none" strike="noStrike" kern="1200" cap="none" spc="0" normalizeH="0" baseline="0" noProof="0" dirty="0">
              <a:solidFill>
                <a:schemeClr val="tx1"/>
              </a:solidFill>
              <a:effectLst/>
              <a:uLnTx/>
              <a:uFillTx/>
              <a:latin typeface="Microsoft JhengHei" panose="020B0604030504040204" pitchFamily="34" charset="-120"/>
              <a:ea typeface="Microsoft JhengHei" panose="020B0604030504040204" pitchFamily="34" charset="-120"/>
              <a:cs typeface="+mn-cs"/>
            </a:endParaRPr>
          </a:p>
        </p:txBody>
      </p:sp>
      <p:cxnSp>
        <p:nvCxnSpPr>
          <p:cNvPr id="6" name="直線箭頭接點 5">
            <a:extLst>
              <a:ext uri="{FF2B5EF4-FFF2-40B4-BE49-F238E27FC236}">
                <a16:creationId xmlns:a16="http://schemas.microsoft.com/office/drawing/2014/main" id="{D0DBB5C0-4ACA-A3B4-ECEC-C10A9400D7FF}"/>
              </a:ext>
            </a:extLst>
          </p:cNvPr>
          <p:cNvCxnSpPr>
            <a:cxnSpLocks/>
            <a:stCxn id="45" idx="3"/>
            <a:endCxn id="5" idx="1"/>
          </p:cNvCxnSpPr>
          <p:nvPr/>
        </p:nvCxnSpPr>
        <p:spPr>
          <a:xfrm>
            <a:off x="4593178" y="3328683"/>
            <a:ext cx="503038" cy="4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96E75A6F-3B0A-FB9F-2735-BC6ED9984195}"/>
              </a:ext>
            </a:extLst>
          </p:cNvPr>
          <p:cNvCxnSpPr>
            <a:cxnSpLocks/>
            <a:stCxn id="5" idx="3"/>
            <a:endCxn id="24" idx="1"/>
          </p:cNvCxnSpPr>
          <p:nvPr/>
        </p:nvCxnSpPr>
        <p:spPr>
          <a:xfrm flipV="1">
            <a:off x="5752917" y="2826012"/>
            <a:ext cx="746718" cy="507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箭頭接點 18">
            <a:extLst>
              <a:ext uri="{FF2B5EF4-FFF2-40B4-BE49-F238E27FC236}">
                <a16:creationId xmlns:a16="http://schemas.microsoft.com/office/drawing/2014/main" id="{0A30476D-3DD4-6E43-EED0-CCAD43255810}"/>
              </a:ext>
            </a:extLst>
          </p:cNvPr>
          <p:cNvCxnSpPr>
            <a:cxnSpLocks/>
            <a:stCxn id="5" idx="3"/>
            <a:endCxn id="28" idx="1"/>
          </p:cNvCxnSpPr>
          <p:nvPr/>
        </p:nvCxnSpPr>
        <p:spPr>
          <a:xfrm>
            <a:off x="5752917" y="3333576"/>
            <a:ext cx="745273" cy="498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49467B8C-FD92-04A1-B5FA-66A662ADB870}"/>
              </a:ext>
            </a:extLst>
          </p:cNvPr>
          <p:cNvSpPr txBox="1"/>
          <p:nvPr/>
        </p:nvSpPr>
        <p:spPr>
          <a:xfrm>
            <a:off x="5878258" y="2860044"/>
            <a:ext cx="3508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否</a:t>
            </a:r>
          </a:p>
        </p:txBody>
      </p:sp>
      <p:sp>
        <p:nvSpPr>
          <p:cNvPr id="21" name="文字方塊 20">
            <a:extLst>
              <a:ext uri="{FF2B5EF4-FFF2-40B4-BE49-F238E27FC236}">
                <a16:creationId xmlns:a16="http://schemas.microsoft.com/office/drawing/2014/main" id="{E2B46A15-8E5F-413D-D16B-0F59D700F1F1}"/>
              </a:ext>
            </a:extLst>
          </p:cNvPr>
          <p:cNvSpPr txBox="1"/>
          <p:nvPr/>
        </p:nvSpPr>
        <p:spPr>
          <a:xfrm>
            <a:off x="5878258" y="3455356"/>
            <a:ext cx="350855" cy="3728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solidFill>
                  <a:prstClr val="black"/>
                </a:solidFill>
                <a:latin typeface="Microsoft JhengHei" panose="020B0604030504040204" pitchFamily="34" charset="-120"/>
                <a:ea typeface="Microsoft JhengHei" panose="020B0604030504040204" pitchFamily="34" charset="-120"/>
              </a:rPr>
              <a:t>是</a:t>
            </a:r>
            <a:endParaRPr kumimoji="1" lang="zh-TW" altLang="en-US" sz="1800" b="0" i="0" u="none" strike="noStrike" kern="12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endParaRPr>
          </a:p>
        </p:txBody>
      </p:sp>
      <p:sp>
        <p:nvSpPr>
          <p:cNvPr id="24" name="圓角矩形 23">
            <a:extLst>
              <a:ext uri="{FF2B5EF4-FFF2-40B4-BE49-F238E27FC236}">
                <a16:creationId xmlns:a16="http://schemas.microsoft.com/office/drawing/2014/main" id="{E00AFE9E-4213-30F2-F1B1-323B1E838A88}"/>
              </a:ext>
            </a:extLst>
          </p:cNvPr>
          <p:cNvSpPr/>
          <p:nvPr/>
        </p:nvSpPr>
        <p:spPr>
          <a:xfrm>
            <a:off x="6499635" y="2373045"/>
            <a:ext cx="1503614" cy="9059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泡沫擴張期</a:t>
            </a:r>
          </a:p>
        </p:txBody>
      </p:sp>
      <p:sp>
        <p:nvSpPr>
          <p:cNvPr id="28" name="圓角矩形 27">
            <a:extLst>
              <a:ext uri="{FF2B5EF4-FFF2-40B4-BE49-F238E27FC236}">
                <a16:creationId xmlns:a16="http://schemas.microsoft.com/office/drawing/2014/main" id="{B51D14EF-BBEC-7CC9-1B18-04FBE2199381}"/>
              </a:ext>
            </a:extLst>
          </p:cNvPr>
          <p:cNvSpPr/>
          <p:nvPr/>
        </p:nvSpPr>
        <p:spPr>
          <a:xfrm>
            <a:off x="6498190" y="3378618"/>
            <a:ext cx="1525354" cy="9059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泡沫破裂期</a:t>
            </a:r>
          </a:p>
        </p:txBody>
      </p:sp>
      <p:sp>
        <p:nvSpPr>
          <p:cNvPr id="9" name="內容版面配置區 2">
            <a:extLst>
              <a:ext uri="{FF2B5EF4-FFF2-40B4-BE49-F238E27FC236}">
                <a16:creationId xmlns:a16="http://schemas.microsoft.com/office/drawing/2014/main" id="{AF615930-1531-68C1-0A1A-CD0EE7D82317}"/>
              </a:ext>
            </a:extLst>
          </p:cNvPr>
          <p:cNvSpPr>
            <a:spLocks noGrp="1"/>
          </p:cNvSpPr>
          <p:nvPr>
            <p:ph idx="1"/>
          </p:nvPr>
        </p:nvSpPr>
        <p:spPr>
          <a:xfrm>
            <a:off x="845235" y="1235614"/>
            <a:ext cx="8976099" cy="4691085"/>
          </a:xfrm>
        </p:spPr>
        <p:txBody>
          <a:bodyPr>
            <a:norm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各產業依照其資產中心度與相對估值之排名分類</a:t>
            </a: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zh-TW" altLang="en-US" sz="2000"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0FEDCE1D-E657-8E16-1832-0FBDDF6FB49D}"/>
              </a:ext>
            </a:extLst>
          </p:cNvPr>
          <p:cNvSpPr>
            <a:spLocks noGrp="1"/>
          </p:cNvSpPr>
          <p:nvPr>
            <p:ph type="sldNum" sz="quarter" idx="12"/>
          </p:nvPr>
        </p:nvSpPr>
        <p:spPr/>
        <p:txBody>
          <a:bodyPr/>
          <a:lstStyle/>
          <a:p>
            <a:fld id="{30A4F673-566E-4994-9325-4509F8D5850D}" type="slidenum">
              <a:rPr lang="zh-TW" altLang="en-US" smtClean="0"/>
              <a:t>31</a:t>
            </a:fld>
            <a:endParaRPr lang="zh-TW" altLang="en-US"/>
          </a:p>
        </p:txBody>
      </p:sp>
    </p:spTree>
    <p:extLst>
      <p:ext uri="{BB962C8B-B14F-4D97-AF65-F5344CB8AC3E}">
        <p14:creationId xmlns:p14="http://schemas.microsoft.com/office/powerpoint/2010/main" val="529365254"/>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67901" y="283573"/>
            <a:ext cx="2693832" cy="1085382"/>
          </a:xfrm>
        </p:spPr>
        <p:txBody>
          <a:bodyPr>
            <a:normAutofit/>
          </a:bodyPr>
          <a:lstStyle/>
          <a:p>
            <a:r>
              <a:rPr lang="zh-TW" altLang="en-US" sz="3600" b="1" dirty="0">
                <a:latin typeface="微軟正黑體" panose="020B0604030504040204" pitchFamily="34" charset="-120"/>
                <a:ea typeface="微軟正黑體" panose="020B0604030504040204" pitchFamily="34" charset="-120"/>
              </a:rPr>
              <a:t>各條件結果</a:t>
            </a:r>
          </a:p>
        </p:txBody>
      </p:sp>
      <p:sp>
        <p:nvSpPr>
          <p:cNvPr id="4" name="圓角矩形 3">
            <a:extLst>
              <a:ext uri="{FF2B5EF4-FFF2-40B4-BE49-F238E27FC236}">
                <a16:creationId xmlns:a16="http://schemas.microsoft.com/office/drawing/2014/main" id="{7294D01D-2B6B-75B0-E6BF-E8547250B5E2}"/>
              </a:ext>
            </a:extLst>
          </p:cNvPr>
          <p:cNvSpPr/>
          <p:nvPr/>
        </p:nvSpPr>
        <p:spPr>
          <a:xfrm>
            <a:off x="635003" y="3772873"/>
            <a:ext cx="1459087" cy="9146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各產業狀態</a:t>
            </a:r>
          </a:p>
        </p:txBody>
      </p:sp>
      <p:sp>
        <p:nvSpPr>
          <p:cNvPr id="59" name="圓角矩形 58">
            <a:extLst>
              <a:ext uri="{FF2B5EF4-FFF2-40B4-BE49-F238E27FC236}">
                <a16:creationId xmlns:a16="http://schemas.microsoft.com/office/drawing/2014/main" id="{9C844697-79E2-B8D2-31F7-D239E5C0C6BE}"/>
              </a:ext>
            </a:extLst>
          </p:cNvPr>
          <p:cNvSpPr/>
          <p:nvPr/>
        </p:nvSpPr>
        <p:spPr>
          <a:xfrm>
            <a:off x="2346581" y="3082424"/>
            <a:ext cx="549896" cy="2295564"/>
          </a:xfrm>
          <a:prstGeom prst="roundRect">
            <a:avLst/>
          </a:prstGeom>
          <a:solidFill>
            <a:schemeClr val="accent1">
              <a:lumMod val="40000"/>
              <a:lumOff val="6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solidFill>
                  <a:schemeClr val="tx1"/>
                </a:solidFill>
                <a:effectLst/>
                <a:uLnTx/>
                <a:uFillTx/>
                <a:latin typeface="Microsoft JhengHei" panose="020B0604030504040204" pitchFamily="34" charset="-120"/>
                <a:ea typeface="Microsoft JhengHei" panose="020B0604030504040204" pitchFamily="34" charset="-120"/>
                <a:cs typeface="+mn-cs"/>
              </a:rPr>
              <a:t>資產中心度排名前五</a:t>
            </a:r>
          </a:p>
        </p:txBody>
      </p:sp>
      <p:cxnSp>
        <p:nvCxnSpPr>
          <p:cNvPr id="12" name="直線箭頭接點 11">
            <a:extLst>
              <a:ext uri="{FF2B5EF4-FFF2-40B4-BE49-F238E27FC236}">
                <a16:creationId xmlns:a16="http://schemas.microsoft.com/office/drawing/2014/main" id="{67418C9F-782F-46A1-9ABF-32FB3F6C5DE4}"/>
              </a:ext>
            </a:extLst>
          </p:cNvPr>
          <p:cNvCxnSpPr>
            <a:cxnSpLocks/>
            <a:stCxn id="4" idx="3"/>
            <a:endCxn id="59" idx="1"/>
          </p:cNvCxnSpPr>
          <p:nvPr/>
        </p:nvCxnSpPr>
        <p:spPr>
          <a:xfrm>
            <a:off x="2094090" y="4230206"/>
            <a:ext cx="2524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圓角矩形 44">
            <a:extLst>
              <a:ext uri="{FF2B5EF4-FFF2-40B4-BE49-F238E27FC236}">
                <a16:creationId xmlns:a16="http://schemas.microsoft.com/office/drawing/2014/main" id="{729EDEEF-2F09-9F28-8DAD-B4EEB2B99EEC}"/>
              </a:ext>
            </a:extLst>
          </p:cNvPr>
          <p:cNvSpPr/>
          <p:nvPr/>
        </p:nvSpPr>
        <p:spPr>
          <a:xfrm>
            <a:off x="3553180" y="2871350"/>
            <a:ext cx="1039998" cy="9146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擁擠</a:t>
            </a:r>
          </a:p>
        </p:txBody>
      </p:sp>
      <p:sp>
        <p:nvSpPr>
          <p:cNvPr id="47" name="圓角矩形 46">
            <a:extLst>
              <a:ext uri="{FF2B5EF4-FFF2-40B4-BE49-F238E27FC236}">
                <a16:creationId xmlns:a16="http://schemas.microsoft.com/office/drawing/2014/main" id="{7044DD2F-D567-2CF6-697E-6095417CCD1B}"/>
              </a:ext>
            </a:extLst>
          </p:cNvPr>
          <p:cNvSpPr/>
          <p:nvPr/>
        </p:nvSpPr>
        <p:spPr>
          <a:xfrm>
            <a:off x="3571740" y="5085466"/>
            <a:ext cx="1039998" cy="9146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無擁擠</a:t>
            </a:r>
          </a:p>
        </p:txBody>
      </p:sp>
      <p:cxnSp>
        <p:nvCxnSpPr>
          <p:cNvPr id="51" name="直線箭頭接點 50">
            <a:extLst>
              <a:ext uri="{FF2B5EF4-FFF2-40B4-BE49-F238E27FC236}">
                <a16:creationId xmlns:a16="http://schemas.microsoft.com/office/drawing/2014/main" id="{F21EB63D-1A13-2E96-A28C-B0996D620C99}"/>
              </a:ext>
            </a:extLst>
          </p:cNvPr>
          <p:cNvCxnSpPr>
            <a:cxnSpLocks/>
            <a:stCxn id="59" idx="3"/>
            <a:endCxn id="45" idx="1"/>
          </p:cNvCxnSpPr>
          <p:nvPr/>
        </p:nvCxnSpPr>
        <p:spPr>
          <a:xfrm flipV="1">
            <a:off x="2896477" y="3328683"/>
            <a:ext cx="656703" cy="901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箭頭接點 53">
            <a:extLst>
              <a:ext uri="{FF2B5EF4-FFF2-40B4-BE49-F238E27FC236}">
                <a16:creationId xmlns:a16="http://schemas.microsoft.com/office/drawing/2014/main" id="{6EEE3341-47DE-0267-7F60-7841A18CD220}"/>
              </a:ext>
            </a:extLst>
          </p:cNvPr>
          <p:cNvCxnSpPr>
            <a:cxnSpLocks/>
            <a:stCxn id="59" idx="3"/>
            <a:endCxn id="47" idx="1"/>
          </p:cNvCxnSpPr>
          <p:nvPr/>
        </p:nvCxnSpPr>
        <p:spPr>
          <a:xfrm>
            <a:off x="2896477" y="4230206"/>
            <a:ext cx="675263" cy="1312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文字方塊 68">
            <a:extLst>
              <a:ext uri="{FF2B5EF4-FFF2-40B4-BE49-F238E27FC236}">
                <a16:creationId xmlns:a16="http://schemas.microsoft.com/office/drawing/2014/main" id="{5FFDB707-DFF2-F4BE-9079-529DCB690443}"/>
              </a:ext>
            </a:extLst>
          </p:cNvPr>
          <p:cNvSpPr txBox="1"/>
          <p:nvPr/>
        </p:nvSpPr>
        <p:spPr>
          <a:xfrm>
            <a:off x="3049399" y="3394711"/>
            <a:ext cx="350855" cy="37289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是</a:t>
            </a:r>
          </a:p>
        </p:txBody>
      </p:sp>
      <p:sp>
        <p:nvSpPr>
          <p:cNvPr id="70" name="文字方塊 69">
            <a:extLst>
              <a:ext uri="{FF2B5EF4-FFF2-40B4-BE49-F238E27FC236}">
                <a16:creationId xmlns:a16="http://schemas.microsoft.com/office/drawing/2014/main" id="{0A835534-62BD-7D5E-C650-8E88891C0F6F}"/>
              </a:ext>
            </a:extLst>
          </p:cNvPr>
          <p:cNvSpPr txBox="1"/>
          <p:nvPr/>
        </p:nvSpPr>
        <p:spPr>
          <a:xfrm>
            <a:off x="3049399" y="4589632"/>
            <a:ext cx="350855" cy="37289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否</a:t>
            </a:r>
          </a:p>
        </p:txBody>
      </p:sp>
      <p:sp>
        <p:nvSpPr>
          <p:cNvPr id="5" name="圓角矩形 4">
            <a:extLst>
              <a:ext uri="{FF2B5EF4-FFF2-40B4-BE49-F238E27FC236}">
                <a16:creationId xmlns:a16="http://schemas.microsoft.com/office/drawing/2014/main" id="{E87FD094-0F22-CCB7-AEA9-0A61AEC3A6B6}"/>
              </a:ext>
            </a:extLst>
          </p:cNvPr>
          <p:cNvSpPr/>
          <p:nvPr/>
        </p:nvSpPr>
        <p:spPr>
          <a:xfrm>
            <a:off x="5096216" y="2418053"/>
            <a:ext cx="656701" cy="1831046"/>
          </a:xfrm>
          <a:prstGeom prst="roundRect">
            <a:avLst/>
          </a:prstGeom>
          <a:solidFill>
            <a:schemeClr val="accent1">
              <a:lumMod val="40000"/>
              <a:lumOff val="6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defRPr/>
            </a:pPr>
            <a:r>
              <a:rPr kumimoji="1" lang="zh-TW" altLang="en-US" sz="1800" b="0" i="0" u="none" strike="noStrike" kern="1200" cap="none" spc="0" normalizeH="0" baseline="0" noProof="0" dirty="0">
                <a:solidFill>
                  <a:schemeClr val="tx1"/>
                </a:solidFill>
                <a:effectLst/>
                <a:uLnTx/>
                <a:uFillTx/>
                <a:latin typeface="Microsoft JhengHei" panose="020B0604030504040204" pitchFamily="34" charset="-120"/>
                <a:ea typeface="Microsoft JhengHei" panose="020B0604030504040204" pitchFamily="34" charset="-120"/>
                <a:cs typeface="+mn-cs"/>
              </a:rPr>
              <a:t>排名前五</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solidFill>
                  <a:schemeClr val="tx1"/>
                </a:solidFill>
                <a:effectLst/>
                <a:uLnTx/>
                <a:uFillTx/>
                <a:latin typeface="Microsoft JhengHei" panose="020B0604030504040204" pitchFamily="34" charset="-120"/>
                <a:ea typeface="Microsoft JhengHei" panose="020B0604030504040204" pitchFamily="34" charset="-120"/>
                <a:cs typeface="+mn-cs"/>
              </a:rPr>
              <a:t>資產相對價值</a:t>
            </a:r>
            <a:endParaRPr kumimoji="1" lang="en-US" altLang="zh-TW" sz="1800" b="0" i="0" u="none" strike="noStrike" kern="1200" cap="none" spc="0" normalizeH="0" baseline="0" noProof="0" dirty="0">
              <a:solidFill>
                <a:schemeClr val="tx1"/>
              </a:solidFill>
              <a:effectLst/>
              <a:uLnTx/>
              <a:uFillTx/>
              <a:latin typeface="Microsoft JhengHei" panose="020B0604030504040204" pitchFamily="34" charset="-120"/>
              <a:ea typeface="Microsoft JhengHei" panose="020B0604030504040204" pitchFamily="34" charset="-120"/>
              <a:cs typeface="+mn-cs"/>
            </a:endParaRPr>
          </a:p>
        </p:txBody>
      </p:sp>
      <p:cxnSp>
        <p:nvCxnSpPr>
          <p:cNvPr id="6" name="直線箭頭接點 5">
            <a:extLst>
              <a:ext uri="{FF2B5EF4-FFF2-40B4-BE49-F238E27FC236}">
                <a16:creationId xmlns:a16="http://schemas.microsoft.com/office/drawing/2014/main" id="{D0DBB5C0-4ACA-A3B4-ECEC-C10A9400D7FF}"/>
              </a:ext>
            </a:extLst>
          </p:cNvPr>
          <p:cNvCxnSpPr>
            <a:cxnSpLocks/>
            <a:stCxn id="45" idx="3"/>
            <a:endCxn id="5" idx="1"/>
          </p:cNvCxnSpPr>
          <p:nvPr/>
        </p:nvCxnSpPr>
        <p:spPr>
          <a:xfrm>
            <a:off x="4593178" y="3328683"/>
            <a:ext cx="503038" cy="4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96E75A6F-3B0A-FB9F-2735-BC6ED9984195}"/>
              </a:ext>
            </a:extLst>
          </p:cNvPr>
          <p:cNvCxnSpPr>
            <a:cxnSpLocks/>
            <a:stCxn id="5" idx="3"/>
            <a:endCxn id="24" idx="1"/>
          </p:cNvCxnSpPr>
          <p:nvPr/>
        </p:nvCxnSpPr>
        <p:spPr>
          <a:xfrm flipV="1">
            <a:off x="5752917" y="2826012"/>
            <a:ext cx="746718" cy="507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箭頭接點 18">
            <a:extLst>
              <a:ext uri="{FF2B5EF4-FFF2-40B4-BE49-F238E27FC236}">
                <a16:creationId xmlns:a16="http://schemas.microsoft.com/office/drawing/2014/main" id="{0A30476D-3DD4-6E43-EED0-CCAD43255810}"/>
              </a:ext>
            </a:extLst>
          </p:cNvPr>
          <p:cNvCxnSpPr>
            <a:cxnSpLocks/>
            <a:stCxn id="5" idx="3"/>
            <a:endCxn id="28" idx="1"/>
          </p:cNvCxnSpPr>
          <p:nvPr/>
        </p:nvCxnSpPr>
        <p:spPr>
          <a:xfrm>
            <a:off x="5752917" y="3333576"/>
            <a:ext cx="745273" cy="498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49467B8C-FD92-04A1-B5FA-66A662ADB870}"/>
              </a:ext>
            </a:extLst>
          </p:cNvPr>
          <p:cNvSpPr txBox="1"/>
          <p:nvPr/>
        </p:nvSpPr>
        <p:spPr>
          <a:xfrm>
            <a:off x="5878258" y="2860044"/>
            <a:ext cx="3508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否</a:t>
            </a:r>
          </a:p>
        </p:txBody>
      </p:sp>
      <p:sp>
        <p:nvSpPr>
          <p:cNvPr id="21" name="文字方塊 20">
            <a:extLst>
              <a:ext uri="{FF2B5EF4-FFF2-40B4-BE49-F238E27FC236}">
                <a16:creationId xmlns:a16="http://schemas.microsoft.com/office/drawing/2014/main" id="{E2B46A15-8E5F-413D-D16B-0F59D700F1F1}"/>
              </a:ext>
            </a:extLst>
          </p:cNvPr>
          <p:cNvSpPr txBox="1"/>
          <p:nvPr/>
        </p:nvSpPr>
        <p:spPr>
          <a:xfrm>
            <a:off x="5878258" y="3455356"/>
            <a:ext cx="350855" cy="3728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solidFill>
                  <a:prstClr val="black"/>
                </a:solidFill>
                <a:latin typeface="Microsoft JhengHei" panose="020B0604030504040204" pitchFamily="34" charset="-120"/>
                <a:ea typeface="Microsoft JhengHei" panose="020B0604030504040204" pitchFamily="34" charset="-120"/>
              </a:rPr>
              <a:t>是</a:t>
            </a:r>
            <a:endParaRPr kumimoji="1" lang="zh-TW" altLang="en-US" sz="1800" b="0" i="0" u="none" strike="noStrike" kern="12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endParaRPr>
          </a:p>
        </p:txBody>
      </p:sp>
      <p:sp>
        <p:nvSpPr>
          <p:cNvPr id="24" name="圓角矩形 23">
            <a:extLst>
              <a:ext uri="{FF2B5EF4-FFF2-40B4-BE49-F238E27FC236}">
                <a16:creationId xmlns:a16="http://schemas.microsoft.com/office/drawing/2014/main" id="{E00AFE9E-4213-30F2-F1B1-323B1E838A88}"/>
              </a:ext>
            </a:extLst>
          </p:cNvPr>
          <p:cNvSpPr/>
          <p:nvPr/>
        </p:nvSpPr>
        <p:spPr>
          <a:xfrm>
            <a:off x="6499635" y="2373045"/>
            <a:ext cx="1503614" cy="9059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泡沫擴張期</a:t>
            </a:r>
          </a:p>
        </p:txBody>
      </p:sp>
      <p:sp>
        <p:nvSpPr>
          <p:cNvPr id="28" name="圓角矩形 27">
            <a:extLst>
              <a:ext uri="{FF2B5EF4-FFF2-40B4-BE49-F238E27FC236}">
                <a16:creationId xmlns:a16="http://schemas.microsoft.com/office/drawing/2014/main" id="{B51D14EF-BBEC-7CC9-1B18-04FBE2199381}"/>
              </a:ext>
            </a:extLst>
          </p:cNvPr>
          <p:cNvSpPr/>
          <p:nvPr/>
        </p:nvSpPr>
        <p:spPr>
          <a:xfrm>
            <a:off x="6498190" y="3378618"/>
            <a:ext cx="1525354" cy="9059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泡沫破裂期</a:t>
            </a:r>
          </a:p>
        </p:txBody>
      </p:sp>
      <p:sp>
        <p:nvSpPr>
          <p:cNvPr id="68" name="圓角矩形 67">
            <a:extLst>
              <a:ext uri="{FF2B5EF4-FFF2-40B4-BE49-F238E27FC236}">
                <a16:creationId xmlns:a16="http://schemas.microsoft.com/office/drawing/2014/main" id="{9791C5FB-E103-F495-7A49-62554DEA7952}"/>
              </a:ext>
            </a:extLst>
          </p:cNvPr>
          <p:cNvSpPr/>
          <p:nvPr/>
        </p:nvSpPr>
        <p:spPr>
          <a:xfrm>
            <a:off x="5129841" y="4627276"/>
            <a:ext cx="656701" cy="1831046"/>
          </a:xfrm>
          <a:prstGeom prst="roundRect">
            <a:avLst/>
          </a:prstGeom>
          <a:solidFill>
            <a:schemeClr val="accent1">
              <a:lumMod val="40000"/>
              <a:lumOff val="6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defRPr/>
            </a:pPr>
            <a:r>
              <a:rPr kumimoji="1" lang="zh-TW" altLang="en-US" sz="1800" b="0" i="0" u="none" strike="noStrike" kern="1200" cap="none" spc="0" normalizeH="0" baseline="0" noProof="0" dirty="0">
                <a:solidFill>
                  <a:schemeClr val="tx1"/>
                </a:solidFill>
                <a:effectLst/>
                <a:uLnTx/>
                <a:uFillTx/>
                <a:latin typeface="Microsoft JhengHei" panose="020B0604030504040204" pitchFamily="34" charset="-120"/>
                <a:ea typeface="Microsoft JhengHei" panose="020B0604030504040204" pitchFamily="34" charset="-120"/>
                <a:cs typeface="+mn-cs"/>
              </a:rPr>
              <a:t>排名前五</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solidFill>
                  <a:schemeClr val="tx1"/>
                </a:solidFill>
                <a:effectLst/>
                <a:uLnTx/>
                <a:uFillTx/>
                <a:latin typeface="Microsoft JhengHei" panose="020B0604030504040204" pitchFamily="34" charset="-120"/>
                <a:ea typeface="Microsoft JhengHei" panose="020B0604030504040204" pitchFamily="34" charset="-120"/>
                <a:cs typeface="+mn-cs"/>
              </a:rPr>
              <a:t>資產相對價值</a:t>
            </a:r>
            <a:endParaRPr kumimoji="1" lang="en-US" altLang="zh-TW" sz="1800" b="0" i="0" u="none" strike="noStrike" kern="1200" cap="none" spc="0" normalizeH="0" baseline="0" noProof="0" dirty="0">
              <a:solidFill>
                <a:schemeClr val="tx1"/>
              </a:solidFill>
              <a:effectLst/>
              <a:uLnTx/>
              <a:uFillTx/>
              <a:latin typeface="Microsoft JhengHei" panose="020B0604030504040204" pitchFamily="34" charset="-120"/>
              <a:ea typeface="Microsoft JhengHei" panose="020B0604030504040204" pitchFamily="34" charset="-120"/>
              <a:cs typeface="+mn-cs"/>
            </a:endParaRPr>
          </a:p>
        </p:txBody>
      </p:sp>
      <p:cxnSp>
        <p:nvCxnSpPr>
          <p:cNvPr id="71" name="直線箭頭接點 70">
            <a:extLst>
              <a:ext uri="{FF2B5EF4-FFF2-40B4-BE49-F238E27FC236}">
                <a16:creationId xmlns:a16="http://schemas.microsoft.com/office/drawing/2014/main" id="{34E9BB9D-1F4F-28ED-80CE-C4E4671F23B6}"/>
              </a:ext>
            </a:extLst>
          </p:cNvPr>
          <p:cNvCxnSpPr>
            <a:cxnSpLocks/>
            <a:stCxn id="68" idx="3"/>
            <a:endCxn id="75" idx="1"/>
          </p:cNvCxnSpPr>
          <p:nvPr/>
        </p:nvCxnSpPr>
        <p:spPr>
          <a:xfrm flipV="1">
            <a:off x="5786542" y="4906958"/>
            <a:ext cx="713093" cy="635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線箭頭接點 71">
            <a:extLst>
              <a:ext uri="{FF2B5EF4-FFF2-40B4-BE49-F238E27FC236}">
                <a16:creationId xmlns:a16="http://schemas.microsoft.com/office/drawing/2014/main" id="{3AE7A4F9-5BE9-E687-44D1-9EF25032644C}"/>
              </a:ext>
            </a:extLst>
          </p:cNvPr>
          <p:cNvCxnSpPr>
            <a:cxnSpLocks/>
            <a:stCxn id="68" idx="3"/>
            <a:endCxn id="76" idx="1"/>
          </p:cNvCxnSpPr>
          <p:nvPr/>
        </p:nvCxnSpPr>
        <p:spPr>
          <a:xfrm>
            <a:off x="5786542" y="5542799"/>
            <a:ext cx="711648" cy="578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文字方塊 72">
            <a:extLst>
              <a:ext uri="{FF2B5EF4-FFF2-40B4-BE49-F238E27FC236}">
                <a16:creationId xmlns:a16="http://schemas.microsoft.com/office/drawing/2014/main" id="{5A016AAC-3FC1-87F4-F0B7-1807042C3586}"/>
              </a:ext>
            </a:extLst>
          </p:cNvPr>
          <p:cNvSpPr txBox="1"/>
          <p:nvPr/>
        </p:nvSpPr>
        <p:spPr>
          <a:xfrm>
            <a:off x="5945990" y="5045170"/>
            <a:ext cx="3508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否</a:t>
            </a:r>
          </a:p>
        </p:txBody>
      </p:sp>
      <p:sp>
        <p:nvSpPr>
          <p:cNvPr id="74" name="文字方塊 73">
            <a:extLst>
              <a:ext uri="{FF2B5EF4-FFF2-40B4-BE49-F238E27FC236}">
                <a16:creationId xmlns:a16="http://schemas.microsoft.com/office/drawing/2014/main" id="{98175F03-A0AB-DB41-9FFA-8ED040AD4D7F}"/>
              </a:ext>
            </a:extLst>
          </p:cNvPr>
          <p:cNvSpPr txBox="1"/>
          <p:nvPr/>
        </p:nvSpPr>
        <p:spPr>
          <a:xfrm>
            <a:off x="5963243" y="5640482"/>
            <a:ext cx="350855" cy="3728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solidFill>
                  <a:prstClr val="black"/>
                </a:solidFill>
                <a:latin typeface="Microsoft JhengHei" panose="020B0604030504040204" pitchFamily="34" charset="-120"/>
                <a:ea typeface="Microsoft JhengHei" panose="020B0604030504040204" pitchFamily="34" charset="-120"/>
              </a:rPr>
              <a:t>是</a:t>
            </a:r>
            <a:endParaRPr kumimoji="1" lang="zh-TW" altLang="en-US" sz="1800" b="0" i="0" u="none" strike="noStrike" kern="12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endParaRPr>
          </a:p>
        </p:txBody>
      </p:sp>
      <p:sp>
        <p:nvSpPr>
          <p:cNvPr id="75" name="圓角矩形 74">
            <a:extLst>
              <a:ext uri="{FF2B5EF4-FFF2-40B4-BE49-F238E27FC236}">
                <a16:creationId xmlns:a16="http://schemas.microsoft.com/office/drawing/2014/main" id="{32E9C92D-A722-EA11-6DDF-1FEF2AF857F0}"/>
              </a:ext>
            </a:extLst>
          </p:cNvPr>
          <p:cNvSpPr/>
          <p:nvPr/>
        </p:nvSpPr>
        <p:spPr>
          <a:xfrm>
            <a:off x="6499635" y="4453991"/>
            <a:ext cx="1503614" cy="9059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無泡沫期</a:t>
            </a:r>
            <a:r>
              <a:rPr kumimoji="1" lang="en-US" altLang="zh-TW" dirty="0">
                <a:latin typeface="Microsoft JhengHei" panose="020B0604030504040204" pitchFamily="34" charset="-120"/>
                <a:ea typeface="Microsoft JhengHei" panose="020B0604030504040204" pitchFamily="34" charset="-120"/>
              </a:rPr>
              <a:t>A</a:t>
            </a:r>
            <a:endParaRPr kumimoji="1" lang="zh-TW" altLang="en-US" dirty="0">
              <a:latin typeface="Microsoft JhengHei" panose="020B0604030504040204" pitchFamily="34" charset="-120"/>
              <a:ea typeface="Microsoft JhengHei" panose="020B0604030504040204" pitchFamily="34" charset="-120"/>
            </a:endParaRPr>
          </a:p>
        </p:txBody>
      </p:sp>
      <p:sp>
        <p:nvSpPr>
          <p:cNvPr id="76" name="圓角矩形 75">
            <a:extLst>
              <a:ext uri="{FF2B5EF4-FFF2-40B4-BE49-F238E27FC236}">
                <a16:creationId xmlns:a16="http://schemas.microsoft.com/office/drawing/2014/main" id="{1689F151-6B1F-4A6F-1D8B-5C54542B6076}"/>
              </a:ext>
            </a:extLst>
          </p:cNvPr>
          <p:cNvSpPr/>
          <p:nvPr/>
        </p:nvSpPr>
        <p:spPr>
          <a:xfrm>
            <a:off x="6498190" y="5668494"/>
            <a:ext cx="1525354" cy="9059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無泡沫期</a:t>
            </a:r>
            <a:r>
              <a:rPr kumimoji="1" lang="en-US" altLang="zh-TW" dirty="0">
                <a:latin typeface="Microsoft JhengHei" panose="020B0604030504040204" pitchFamily="34" charset="-120"/>
                <a:ea typeface="Microsoft JhengHei" panose="020B0604030504040204" pitchFamily="34" charset="-120"/>
              </a:rPr>
              <a:t>B</a:t>
            </a:r>
            <a:endParaRPr kumimoji="1" lang="zh-TW" altLang="en-US" dirty="0">
              <a:latin typeface="Microsoft JhengHei" panose="020B0604030504040204" pitchFamily="34" charset="-120"/>
              <a:ea typeface="Microsoft JhengHei" panose="020B0604030504040204" pitchFamily="34" charset="-120"/>
            </a:endParaRPr>
          </a:p>
        </p:txBody>
      </p:sp>
      <p:cxnSp>
        <p:nvCxnSpPr>
          <p:cNvPr id="77" name="直線箭頭接點 76">
            <a:extLst>
              <a:ext uri="{FF2B5EF4-FFF2-40B4-BE49-F238E27FC236}">
                <a16:creationId xmlns:a16="http://schemas.microsoft.com/office/drawing/2014/main" id="{6CF95D98-A7E3-C80E-D903-A9862970B256}"/>
              </a:ext>
            </a:extLst>
          </p:cNvPr>
          <p:cNvCxnSpPr>
            <a:cxnSpLocks/>
            <a:stCxn id="47" idx="3"/>
            <a:endCxn id="68" idx="1"/>
          </p:cNvCxnSpPr>
          <p:nvPr/>
        </p:nvCxnSpPr>
        <p:spPr>
          <a:xfrm>
            <a:off x="4611738" y="5542799"/>
            <a:ext cx="518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內容版面配置區 2">
            <a:extLst>
              <a:ext uri="{FF2B5EF4-FFF2-40B4-BE49-F238E27FC236}">
                <a16:creationId xmlns:a16="http://schemas.microsoft.com/office/drawing/2014/main" id="{AF615930-1531-68C1-0A1A-CD0EE7D82317}"/>
              </a:ext>
            </a:extLst>
          </p:cNvPr>
          <p:cNvSpPr>
            <a:spLocks noGrp="1"/>
          </p:cNvSpPr>
          <p:nvPr>
            <p:ph idx="1"/>
          </p:nvPr>
        </p:nvSpPr>
        <p:spPr>
          <a:xfrm>
            <a:off x="845235" y="1235614"/>
            <a:ext cx="8976099" cy="4691085"/>
          </a:xfrm>
        </p:spPr>
        <p:txBody>
          <a:bodyPr>
            <a:norm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各產業依照其資產中心度與相對估值之排名分類</a:t>
            </a: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zh-TW" altLang="en-US" sz="2000"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064E2586-3E6D-4D9D-D408-7824F7182FA6}"/>
              </a:ext>
            </a:extLst>
          </p:cNvPr>
          <p:cNvSpPr>
            <a:spLocks noGrp="1"/>
          </p:cNvSpPr>
          <p:nvPr>
            <p:ph type="sldNum" sz="quarter" idx="12"/>
          </p:nvPr>
        </p:nvSpPr>
        <p:spPr/>
        <p:txBody>
          <a:bodyPr/>
          <a:lstStyle/>
          <a:p>
            <a:fld id="{30A4F673-566E-4994-9325-4509F8D5850D}" type="slidenum">
              <a:rPr lang="zh-TW" altLang="en-US" smtClean="0"/>
              <a:t>32</a:t>
            </a:fld>
            <a:endParaRPr lang="zh-TW" altLang="en-US"/>
          </a:p>
        </p:txBody>
      </p:sp>
    </p:spTree>
    <p:extLst>
      <p:ext uri="{BB962C8B-B14F-4D97-AF65-F5344CB8AC3E}">
        <p14:creationId xmlns:p14="http://schemas.microsoft.com/office/powerpoint/2010/main" val="2434680412"/>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67901" y="283573"/>
            <a:ext cx="2693832" cy="1085382"/>
          </a:xfrm>
        </p:spPr>
        <p:txBody>
          <a:bodyPr>
            <a:normAutofit/>
          </a:bodyPr>
          <a:lstStyle/>
          <a:p>
            <a:r>
              <a:rPr lang="zh-TW" altLang="en-US" sz="3600" b="1" dirty="0">
                <a:latin typeface="微軟正黑體" panose="020B0604030504040204" pitchFamily="34" charset="-120"/>
                <a:ea typeface="微軟正黑體" panose="020B0604030504040204" pitchFamily="34" charset="-120"/>
              </a:rPr>
              <a:t>各條件結果</a:t>
            </a:r>
          </a:p>
        </p:txBody>
      </p:sp>
      <p:sp>
        <p:nvSpPr>
          <p:cNvPr id="3" name="內容版面配置區 2"/>
          <p:cNvSpPr>
            <a:spLocks noGrp="1"/>
          </p:cNvSpPr>
          <p:nvPr>
            <p:ph idx="1"/>
          </p:nvPr>
        </p:nvSpPr>
        <p:spPr>
          <a:xfrm>
            <a:off x="640803" y="1083457"/>
            <a:ext cx="8976099" cy="4691085"/>
          </a:xfrm>
        </p:spPr>
        <p:txBody>
          <a:bodyPr>
            <a:norm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此處將資產中心度與資產相對價值合併觀察</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以化學工業與光電業於</a:t>
            </a:r>
            <a:r>
              <a:rPr lang="en-US" altLang="zh-TW" sz="2000" dirty="0">
                <a:latin typeface="微軟正黑體" panose="020B0604030504040204" pitchFamily="34" charset="-120"/>
                <a:ea typeface="微軟正黑體" panose="020B0604030504040204" pitchFamily="34" charset="-120"/>
              </a:rPr>
              <a:t>2014</a:t>
            </a:r>
            <a:r>
              <a:rPr lang="zh-TW" altLang="en-US" sz="2000" dirty="0">
                <a:latin typeface="微軟正黑體" panose="020B0604030504040204" pitchFamily="34" charset="-120"/>
                <a:ea typeface="微軟正黑體" panose="020B0604030504040204" pitchFamily="34" charset="-120"/>
              </a:rPr>
              <a:t>年至</a:t>
            </a:r>
            <a:r>
              <a:rPr lang="en-US" altLang="zh-TW" sz="2000" dirty="0">
                <a:latin typeface="微軟正黑體" panose="020B0604030504040204" pitchFamily="34" charset="-120"/>
                <a:ea typeface="微軟正黑體" panose="020B0604030504040204" pitchFamily="34" charset="-120"/>
              </a:rPr>
              <a:t>2015</a:t>
            </a:r>
            <a:r>
              <a:rPr lang="zh-TW" altLang="en-US" sz="2000" dirty="0">
                <a:latin typeface="微軟正黑體" panose="020B0604030504040204" pitchFamily="34" charset="-120"/>
                <a:ea typeface="微軟正黑體" panose="020B0604030504040204" pitchFamily="34" charset="-120"/>
              </a:rPr>
              <a:t>年之績效為例</a:t>
            </a: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zh-TW" altLang="en-US" sz="2000" dirty="0">
              <a:latin typeface="微軟正黑體" panose="020B0604030504040204" pitchFamily="34" charset="-120"/>
              <a:ea typeface="微軟正黑體" panose="020B0604030504040204" pitchFamily="34" charset="-120"/>
            </a:endParaRPr>
          </a:p>
        </p:txBody>
      </p:sp>
      <p:pic>
        <p:nvPicPr>
          <p:cNvPr id="11" name="圖片 10">
            <a:extLst>
              <a:ext uri="{FF2B5EF4-FFF2-40B4-BE49-F238E27FC236}">
                <a16:creationId xmlns:a16="http://schemas.microsoft.com/office/drawing/2014/main" id="{C04F722F-29A9-6257-03D2-72F113CC2EEE}"/>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Effect>
                      <a14:brightnessContrast contrast="-49000"/>
                    </a14:imgEffect>
                  </a14:imgLayer>
                </a14:imgProps>
              </a:ext>
              <a:ext uri="{28A0092B-C50C-407E-A947-70E740481C1C}">
                <a14:useLocalDpi xmlns:a14="http://schemas.microsoft.com/office/drawing/2010/main" val="0"/>
              </a:ext>
            </a:extLst>
          </a:blip>
          <a:stretch>
            <a:fillRect/>
          </a:stretch>
        </p:blipFill>
        <p:spPr>
          <a:xfrm>
            <a:off x="640803" y="2435404"/>
            <a:ext cx="7862394" cy="4422596"/>
          </a:xfrm>
          <a:prstGeom prst="rect">
            <a:avLst/>
          </a:prstGeom>
        </p:spPr>
      </p:pic>
      <p:sp>
        <p:nvSpPr>
          <p:cNvPr id="4" name="投影片編號版面配置區 3">
            <a:extLst>
              <a:ext uri="{FF2B5EF4-FFF2-40B4-BE49-F238E27FC236}">
                <a16:creationId xmlns:a16="http://schemas.microsoft.com/office/drawing/2014/main" id="{B1D5CEC6-B1FF-1791-504C-F5044B76BC2A}"/>
              </a:ext>
            </a:extLst>
          </p:cNvPr>
          <p:cNvSpPr>
            <a:spLocks noGrp="1"/>
          </p:cNvSpPr>
          <p:nvPr>
            <p:ph type="sldNum" sz="quarter" idx="12"/>
          </p:nvPr>
        </p:nvSpPr>
        <p:spPr/>
        <p:txBody>
          <a:bodyPr/>
          <a:lstStyle/>
          <a:p>
            <a:fld id="{30A4F673-566E-4994-9325-4509F8D5850D}" type="slidenum">
              <a:rPr lang="zh-TW" altLang="en-US" smtClean="0"/>
              <a:t>33</a:t>
            </a:fld>
            <a:endParaRPr lang="zh-TW" altLang="en-US"/>
          </a:p>
        </p:txBody>
      </p:sp>
    </p:spTree>
    <p:extLst>
      <p:ext uri="{BB962C8B-B14F-4D97-AF65-F5344CB8AC3E}">
        <p14:creationId xmlns:p14="http://schemas.microsoft.com/office/powerpoint/2010/main" val="13504066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67901" y="283573"/>
            <a:ext cx="2693832" cy="1085382"/>
          </a:xfrm>
        </p:spPr>
        <p:txBody>
          <a:bodyPr>
            <a:normAutofit/>
          </a:bodyPr>
          <a:lstStyle/>
          <a:p>
            <a:r>
              <a:rPr lang="zh-TW" altLang="en-US" sz="3600" b="1" dirty="0">
                <a:latin typeface="微軟正黑體" panose="020B0604030504040204" pitchFamily="34" charset="-120"/>
                <a:ea typeface="微軟正黑體" panose="020B0604030504040204" pitchFamily="34" charset="-120"/>
              </a:rPr>
              <a:t>各條件結果</a:t>
            </a:r>
          </a:p>
        </p:txBody>
      </p:sp>
      <p:pic>
        <p:nvPicPr>
          <p:cNvPr id="5" name="圖片 4">
            <a:extLst>
              <a:ext uri="{FF2B5EF4-FFF2-40B4-BE49-F238E27FC236}">
                <a16:creationId xmlns:a16="http://schemas.microsoft.com/office/drawing/2014/main" id="{952155C7-01D0-C22F-2CC7-B6361384254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9000"/>
                    </a14:imgEffect>
                  </a14:imgLayer>
                </a14:imgProps>
              </a:ext>
              <a:ext uri="{28A0092B-C50C-407E-A947-70E740481C1C}">
                <a14:useLocalDpi xmlns:a14="http://schemas.microsoft.com/office/drawing/2010/main" val="0"/>
              </a:ext>
            </a:extLst>
          </a:blip>
          <a:stretch>
            <a:fillRect/>
          </a:stretch>
        </p:blipFill>
        <p:spPr>
          <a:xfrm>
            <a:off x="639200" y="2433600"/>
            <a:ext cx="7865600" cy="4424400"/>
          </a:xfrm>
          <a:prstGeom prst="rect">
            <a:avLst/>
          </a:prstGeom>
        </p:spPr>
      </p:pic>
      <p:sp>
        <p:nvSpPr>
          <p:cNvPr id="8" name="內容版面配置區 2">
            <a:extLst>
              <a:ext uri="{FF2B5EF4-FFF2-40B4-BE49-F238E27FC236}">
                <a16:creationId xmlns:a16="http://schemas.microsoft.com/office/drawing/2014/main" id="{56229BF4-A3E0-C5E8-5901-59EA35B38822}"/>
              </a:ext>
            </a:extLst>
          </p:cNvPr>
          <p:cNvSpPr>
            <a:spLocks noGrp="1"/>
          </p:cNvSpPr>
          <p:nvPr>
            <p:ph idx="1"/>
          </p:nvPr>
        </p:nvSpPr>
        <p:spPr>
          <a:xfrm>
            <a:off x="640803" y="1083457"/>
            <a:ext cx="8976099" cy="4691085"/>
          </a:xfrm>
        </p:spPr>
        <p:txBody>
          <a:bodyPr>
            <a:norm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此處將資產中心度與資產相對價值合併觀察</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以化學工業與光電業於</a:t>
            </a:r>
            <a:r>
              <a:rPr lang="en-US" altLang="zh-TW" sz="2000" dirty="0">
                <a:latin typeface="微軟正黑體" panose="020B0604030504040204" pitchFamily="34" charset="-120"/>
                <a:ea typeface="微軟正黑體" panose="020B0604030504040204" pitchFamily="34" charset="-120"/>
              </a:rPr>
              <a:t>2014</a:t>
            </a:r>
            <a:r>
              <a:rPr lang="zh-TW" altLang="en-US" sz="2000" dirty="0">
                <a:latin typeface="微軟正黑體" panose="020B0604030504040204" pitchFamily="34" charset="-120"/>
                <a:ea typeface="微軟正黑體" panose="020B0604030504040204" pitchFamily="34" charset="-120"/>
              </a:rPr>
              <a:t>年至</a:t>
            </a:r>
            <a:r>
              <a:rPr lang="en-US" altLang="zh-TW" sz="2000" dirty="0">
                <a:latin typeface="微軟正黑體" panose="020B0604030504040204" pitchFamily="34" charset="-120"/>
                <a:ea typeface="微軟正黑體" panose="020B0604030504040204" pitchFamily="34" charset="-120"/>
              </a:rPr>
              <a:t>2015</a:t>
            </a:r>
            <a:r>
              <a:rPr lang="zh-TW" altLang="en-US" sz="2000" dirty="0">
                <a:latin typeface="微軟正黑體" panose="020B0604030504040204" pitchFamily="34" charset="-120"/>
                <a:ea typeface="微軟正黑體" panose="020B0604030504040204" pitchFamily="34" charset="-120"/>
              </a:rPr>
              <a:t>年之績效為例</a:t>
            </a: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zh-TW" altLang="en-US" sz="2000"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6D12227E-35B8-410A-2247-69E0A38DF95B}"/>
              </a:ext>
            </a:extLst>
          </p:cNvPr>
          <p:cNvSpPr>
            <a:spLocks noGrp="1"/>
          </p:cNvSpPr>
          <p:nvPr>
            <p:ph type="sldNum" sz="quarter" idx="12"/>
          </p:nvPr>
        </p:nvSpPr>
        <p:spPr/>
        <p:txBody>
          <a:bodyPr/>
          <a:lstStyle/>
          <a:p>
            <a:fld id="{30A4F673-566E-4994-9325-4509F8D5850D}" type="slidenum">
              <a:rPr lang="zh-TW" altLang="en-US" smtClean="0"/>
              <a:t>34</a:t>
            </a:fld>
            <a:endParaRPr lang="zh-TW" altLang="en-US"/>
          </a:p>
        </p:txBody>
      </p:sp>
    </p:spTree>
    <p:extLst>
      <p:ext uri="{BB962C8B-B14F-4D97-AF65-F5344CB8AC3E}">
        <p14:creationId xmlns:p14="http://schemas.microsoft.com/office/powerpoint/2010/main" val="3140630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67901" y="283573"/>
            <a:ext cx="2693832" cy="1085382"/>
          </a:xfrm>
        </p:spPr>
        <p:txBody>
          <a:bodyPr>
            <a:normAutofit/>
          </a:bodyPr>
          <a:lstStyle/>
          <a:p>
            <a:r>
              <a:rPr lang="zh-TW" altLang="en-US" sz="3600" b="1" dirty="0">
                <a:latin typeface="微軟正黑體" panose="020B0604030504040204" pitchFamily="34" charset="-120"/>
                <a:ea typeface="微軟正黑體" panose="020B0604030504040204" pitchFamily="34" charset="-120"/>
              </a:rPr>
              <a:t>各條件結果</a:t>
            </a:r>
          </a:p>
        </p:txBody>
      </p:sp>
      <p:graphicFrame>
        <p:nvGraphicFramePr>
          <p:cNvPr id="7" name="表格 6">
            <a:extLst>
              <a:ext uri="{FF2B5EF4-FFF2-40B4-BE49-F238E27FC236}">
                <a16:creationId xmlns:a16="http://schemas.microsoft.com/office/drawing/2014/main" id="{882491FE-5BDB-FC17-2F5B-6F72A3BC53AA}"/>
              </a:ext>
            </a:extLst>
          </p:cNvPr>
          <p:cNvGraphicFramePr>
            <a:graphicFrameLocks noGrp="1"/>
          </p:cNvGraphicFramePr>
          <p:nvPr>
            <p:extLst>
              <p:ext uri="{D42A27DB-BD31-4B8C-83A1-F6EECF244321}">
                <p14:modId xmlns:p14="http://schemas.microsoft.com/office/powerpoint/2010/main" val="3671569126"/>
              </p:ext>
            </p:extLst>
          </p:nvPr>
        </p:nvGraphicFramePr>
        <p:xfrm>
          <a:off x="320301" y="2454337"/>
          <a:ext cx="4708899" cy="4151630"/>
        </p:xfrm>
        <a:graphic>
          <a:graphicData uri="http://schemas.openxmlformats.org/drawingml/2006/table">
            <a:tbl>
              <a:tblPr firstRow="1" bandRow="1">
                <a:tableStyleId>{5C22544A-7EE6-4342-B048-85BDC9FD1C3A}</a:tableStyleId>
              </a:tblPr>
              <a:tblGrid>
                <a:gridCol w="1569633">
                  <a:extLst>
                    <a:ext uri="{9D8B030D-6E8A-4147-A177-3AD203B41FA5}">
                      <a16:colId xmlns:a16="http://schemas.microsoft.com/office/drawing/2014/main" val="503889271"/>
                    </a:ext>
                  </a:extLst>
                </a:gridCol>
                <a:gridCol w="1569633">
                  <a:extLst>
                    <a:ext uri="{9D8B030D-6E8A-4147-A177-3AD203B41FA5}">
                      <a16:colId xmlns:a16="http://schemas.microsoft.com/office/drawing/2014/main" val="2599756206"/>
                    </a:ext>
                  </a:extLst>
                </a:gridCol>
                <a:gridCol w="1569633">
                  <a:extLst>
                    <a:ext uri="{9D8B030D-6E8A-4147-A177-3AD203B41FA5}">
                      <a16:colId xmlns:a16="http://schemas.microsoft.com/office/drawing/2014/main" val="417474329"/>
                    </a:ext>
                  </a:extLst>
                </a:gridCol>
              </a:tblGrid>
              <a:tr h="5016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1" dirty="0">
                          <a:solidFill>
                            <a:schemeClr val="tx1"/>
                          </a:solidFill>
                          <a:latin typeface="Microsoft JhengHei" panose="020B0604030504040204" pitchFamily="34" charset="-120"/>
                          <a:ea typeface="Microsoft JhengHei" panose="020B0604030504040204" pitchFamily="34" charset="-120"/>
                        </a:rPr>
                        <a:t>CAGR</a:t>
                      </a:r>
                    </a:p>
                  </a:txBody>
                  <a:tcPr anchor="ctr">
                    <a:solidFill>
                      <a:srgbClr val="D2DFEF"/>
                    </a:solidFill>
                  </a:tcPr>
                </a:tc>
                <a:tc rowSpan="2">
                  <a:txBody>
                    <a:bodyPr/>
                    <a:lstStyle/>
                    <a:p>
                      <a:pPr algn="ctr"/>
                      <a:r>
                        <a:rPr lang="zh-TW" altLang="en-US" b="1" dirty="0">
                          <a:solidFill>
                            <a:schemeClr val="tx1"/>
                          </a:solidFill>
                          <a:latin typeface="Microsoft JhengHei" panose="020B0604030504040204" pitchFamily="34" charset="-120"/>
                          <a:ea typeface="Microsoft JhengHei" panose="020B0604030504040204" pitchFamily="34" charset="-120"/>
                        </a:rPr>
                        <a:t>無擁擠</a:t>
                      </a:r>
                    </a:p>
                  </a:txBody>
                  <a:tcPr anchor="ctr">
                    <a:solidFill>
                      <a:schemeClr val="accent1">
                        <a:lumMod val="60000"/>
                        <a:lumOff val="40000"/>
                      </a:schemeClr>
                    </a:solidFill>
                  </a:tcPr>
                </a:tc>
                <a:tc rowSpan="2">
                  <a:txBody>
                    <a:bodyPr/>
                    <a:lstStyle/>
                    <a:p>
                      <a:pPr algn="ctr"/>
                      <a:r>
                        <a:rPr lang="zh-TW" altLang="en-US" b="1" dirty="0">
                          <a:solidFill>
                            <a:schemeClr val="tx1"/>
                          </a:solidFill>
                          <a:latin typeface="Microsoft JhengHei" panose="020B0604030504040204" pitchFamily="34" charset="-120"/>
                          <a:ea typeface="Microsoft JhengHei" panose="020B0604030504040204" pitchFamily="34" charset="-120"/>
                        </a:rPr>
                        <a:t>擁擠</a:t>
                      </a:r>
                    </a:p>
                  </a:txBody>
                  <a:tcPr anchor="ctr">
                    <a:solidFill>
                      <a:schemeClr val="accent1">
                        <a:lumMod val="60000"/>
                        <a:lumOff val="40000"/>
                      </a:schemeClr>
                    </a:solidFill>
                  </a:tcPr>
                </a:tc>
                <a:extLst>
                  <a:ext uri="{0D108BD9-81ED-4DB2-BD59-A6C34878D82A}">
                    <a16:rowId xmlns:a16="http://schemas.microsoft.com/office/drawing/2014/main" val="1780999410"/>
                  </a:ext>
                </a:extLst>
              </a:tr>
              <a:tr h="501650">
                <a:tc>
                  <a:txBody>
                    <a:bodyPr/>
                    <a:lstStyle/>
                    <a:p>
                      <a:pPr algn="ctr"/>
                      <a:r>
                        <a:rPr lang="en-US" altLang="zh-TW" b="1" dirty="0">
                          <a:solidFill>
                            <a:schemeClr val="tx1"/>
                          </a:solidFill>
                          <a:latin typeface="Microsoft JhengHei" panose="020B0604030504040204" pitchFamily="34" charset="-120"/>
                          <a:ea typeface="Microsoft JhengHei" panose="020B0604030504040204" pitchFamily="34" charset="-120"/>
                        </a:rPr>
                        <a:t>Sharpe Ratio</a:t>
                      </a:r>
                      <a:endParaRPr lang="zh-TW" altLang="en-US" b="1" dirty="0">
                        <a:solidFill>
                          <a:schemeClr val="tx1"/>
                        </a:solidFill>
                        <a:latin typeface="Microsoft JhengHei" panose="020B0604030504040204" pitchFamily="34" charset="-120"/>
                        <a:ea typeface="Microsoft JhengHei" panose="020B0604030504040204" pitchFamily="34" charset="-120"/>
                      </a:endParaRPr>
                    </a:p>
                  </a:txBody>
                  <a:tcPr anchor="ctr">
                    <a:solidFill>
                      <a:srgbClr val="EBF0F7"/>
                    </a:solidFill>
                  </a:tcPr>
                </a:tc>
                <a:tc vMerge="1">
                  <a:txBody>
                    <a:bodyPr/>
                    <a:lstStyle/>
                    <a:p>
                      <a:endParaRPr dirty="0"/>
                    </a:p>
                  </a:txBody>
                  <a:tcPr anchor="ctr"/>
                </a:tc>
                <a:tc vMerge="1">
                  <a:txBody>
                    <a:bodyPr/>
                    <a:lstStyle/>
                    <a:p>
                      <a:endParaRPr dirty="0"/>
                    </a:p>
                  </a:txBody>
                  <a:tcPr anchor="ctr"/>
                </a:tc>
                <a:extLst>
                  <a:ext uri="{0D108BD9-81ED-4DB2-BD59-A6C34878D82A}">
                    <a16:rowId xmlns:a16="http://schemas.microsoft.com/office/drawing/2014/main" val="3017346072"/>
                  </a:ext>
                </a:extLst>
              </a:tr>
              <a:tr h="501650">
                <a:tc rowSpan="3">
                  <a:txBody>
                    <a:bodyPr/>
                    <a:lstStyle/>
                    <a:p>
                      <a:pPr algn="ctr"/>
                      <a:r>
                        <a:rPr lang="zh-TW" altLang="en-US" b="1" dirty="0">
                          <a:latin typeface="Microsoft JhengHei" panose="020B0604030504040204" pitchFamily="34" charset="-120"/>
                          <a:ea typeface="Microsoft JhengHei" panose="020B0604030504040204" pitchFamily="34" charset="-120"/>
                        </a:rPr>
                        <a:t>無偏離</a:t>
                      </a:r>
                      <a:endParaRPr lang="en-US" altLang="zh-TW" b="1" dirty="0">
                        <a:latin typeface="Microsoft JhengHei" panose="020B0604030504040204" pitchFamily="34" charset="-120"/>
                        <a:ea typeface="Microsoft JhengHei" panose="020B0604030504040204" pitchFamily="34" charset="-120"/>
                      </a:endParaRPr>
                    </a:p>
                    <a:p>
                      <a:pPr algn="ctr"/>
                      <a:r>
                        <a:rPr lang="zh-TW" altLang="en-US" b="1" dirty="0">
                          <a:latin typeface="Microsoft JhengHei" panose="020B0604030504040204" pitchFamily="34" charset="-120"/>
                          <a:ea typeface="Microsoft JhengHei" panose="020B0604030504040204" pitchFamily="34" charset="-120"/>
                        </a:rPr>
                        <a:t>基本價值</a:t>
                      </a:r>
                    </a:p>
                  </a:txBody>
                  <a:tcPr anchor="ctr">
                    <a:solidFill>
                      <a:schemeClr val="accent1">
                        <a:lumMod val="60000"/>
                        <a:lumOff val="40000"/>
                      </a:schemeClr>
                    </a:solidFill>
                  </a:tcPr>
                </a:tc>
                <a:tc>
                  <a:txBody>
                    <a:bodyPr/>
                    <a:lstStyle/>
                    <a:p>
                      <a:pPr algn="ctr"/>
                      <a:r>
                        <a:rPr lang="zh-TW" altLang="en-US" b="1" dirty="0">
                          <a:latin typeface="Microsoft JhengHei" panose="020B0604030504040204" pitchFamily="34" charset="-120"/>
                          <a:ea typeface="Microsoft JhengHei" panose="020B0604030504040204" pitchFamily="34" charset="-120"/>
                        </a:rPr>
                        <a:t>無泡沫期Ａ</a:t>
                      </a:r>
                    </a:p>
                  </a:txBody>
                  <a:tcPr anchor="ctr">
                    <a:solidFill>
                      <a:schemeClr val="accent6">
                        <a:lumMod val="20000"/>
                        <a:lumOff val="80000"/>
                      </a:schemeClr>
                    </a:solidFill>
                  </a:tcPr>
                </a:tc>
                <a:tc>
                  <a:txBody>
                    <a:bodyPr/>
                    <a:lstStyle/>
                    <a:p>
                      <a:pPr algn="ctr"/>
                      <a:r>
                        <a:rPr lang="zh-TW" altLang="en-US" b="1" dirty="0">
                          <a:latin typeface="Microsoft JhengHei" panose="020B0604030504040204" pitchFamily="34" charset="-120"/>
                          <a:ea typeface="Microsoft JhengHei" panose="020B0604030504040204" pitchFamily="34" charset="-120"/>
                        </a:rPr>
                        <a:t>泡沫擴張期</a:t>
                      </a:r>
                    </a:p>
                  </a:txBody>
                  <a:tcPr anchor="ctr">
                    <a:solidFill>
                      <a:schemeClr val="accent6">
                        <a:lumMod val="20000"/>
                        <a:lumOff val="80000"/>
                      </a:schemeClr>
                    </a:solidFill>
                  </a:tcPr>
                </a:tc>
                <a:extLst>
                  <a:ext uri="{0D108BD9-81ED-4DB2-BD59-A6C34878D82A}">
                    <a16:rowId xmlns:a16="http://schemas.microsoft.com/office/drawing/2014/main" val="1445250092"/>
                  </a:ext>
                </a:extLst>
              </a:tr>
              <a:tr h="501650">
                <a:tc vMerge="1">
                  <a:txBody>
                    <a:bodyPr/>
                    <a:lstStyle/>
                    <a:p>
                      <a:endParaRPr dirty="0"/>
                    </a:p>
                  </a:txBody>
                  <a:tcPr anchor="ctr">
                    <a:solidFill>
                      <a:schemeClr val="accent1">
                        <a:lumMod val="60000"/>
                        <a:lumOff val="40000"/>
                      </a:schemeClr>
                    </a:solidFill>
                  </a:tcPr>
                </a:tc>
                <a:tc>
                  <a:txBody>
                    <a:bodyPr/>
                    <a:lstStyle/>
                    <a:p>
                      <a:pPr algn="ctr"/>
                      <a:r>
                        <a:rPr lang="en-US" altLang="zh-TW" b="1" dirty="0">
                          <a:latin typeface="Microsoft JhengHei" panose="020B0604030504040204" pitchFamily="34" charset="-120"/>
                          <a:ea typeface="Microsoft JhengHei" panose="020B0604030504040204" pitchFamily="34" charset="-120"/>
                        </a:rPr>
                        <a:t>5.2%</a:t>
                      </a:r>
                      <a:endParaRPr lang="zh-TW" altLang="en-US" b="1"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b="1" dirty="0">
                          <a:latin typeface="Microsoft JhengHei" panose="020B0604030504040204" pitchFamily="34" charset="-120"/>
                          <a:ea typeface="Microsoft JhengHei" panose="020B0604030504040204" pitchFamily="34" charset="-120"/>
                        </a:rPr>
                        <a:t>6.55%</a:t>
                      </a:r>
                      <a:endParaRPr lang="zh-TW" altLang="en-US" b="1" dirty="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3141159491"/>
                  </a:ext>
                </a:extLst>
              </a:tr>
              <a:tr h="501650">
                <a:tc vMerge="1">
                  <a:txBody>
                    <a:bodyPr/>
                    <a:lstStyle/>
                    <a:p>
                      <a:endParaRPr lang="zh-TW" altLang="en-US" dirty="0"/>
                    </a:p>
                  </a:txBody>
                  <a:tcPr anchor="ctr"/>
                </a:tc>
                <a:tc>
                  <a:txBody>
                    <a:bodyPr/>
                    <a:lstStyle/>
                    <a:p>
                      <a:pPr algn="ctr"/>
                      <a:r>
                        <a:rPr lang="en-US" altLang="zh-TW" b="1" dirty="0">
                          <a:latin typeface="Microsoft JhengHei" panose="020B0604030504040204" pitchFamily="34" charset="-120"/>
                          <a:ea typeface="Microsoft JhengHei" panose="020B0604030504040204" pitchFamily="34" charset="-120"/>
                        </a:rPr>
                        <a:t>0.76</a:t>
                      </a:r>
                      <a:endParaRPr lang="zh-TW" altLang="en-US" b="1"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b="1" dirty="0">
                          <a:latin typeface="Microsoft JhengHei" panose="020B0604030504040204" pitchFamily="34" charset="-120"/>
                          <a:ea typeface="Microsoft JhengHei" panose="020B0604030504040204" pitchFamily="34" charset="-120"/>
                        </a:rPr>
                        <a:t>0.83</a:t>
                      </a:r>
                      <a:endParaRPr lang="zh-TW" altLang="en-US" b="1" dirty="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652033014"/>
                  </a:ext>
                </a:extLst>
              </a:tr>
              <a:tr h="501650">
                <a:tc rowSpan="3">
                  <a:txBody>
                    <a:bodyPr/>
                    <a:lstStyle/>
                    <a:p>
                      <a:pPr algn="ctr"/>
                      <a:r>
                        <a:rPr lang="zh-TW" altLang="en-US" b="1" dirty="0">
                          <a:latin typeface="Microsoft JhengHei" panose="020B0604030504040204" pitchFamily="34" charset="-120"/>
                          <a:ea typeface="Microsoft JhengHei" panose="020B0604030504040204" pitchFamily="34" charset="-120"/>
                        </a:rPr>
                        <a:t>偏離</a:t>
                      </a:r>
                      <a:endParaRPr lang="en-US" altLang="zh-TW" b="1" dirty="0">
                        <a:latin typeface="Microsoft JhengHei" panose="020B0604030504040204" pitchFamily="34" charset="-120"/>
                        <a:ea typeface="Microsoft JhengHei" panose="020B0604030504040204" pitchFamily="34" charset="-120"/>
                      </a:endParaRPr>
                    </a:p>
                    <a:p>
                      <a:pPr algn="ctr"/>
                      <a:r>
                        <a:rPr lang="zh-TW" altLang="en-US" b="1" dirty="0">
                          <a:latin typeface="Microsoft JhengHei" panose="020B0604030504040204" pitchFamily="34" charset="-120"/>
                          <a:ea typeface="Microsoft JhengHei" panose="020B0604030504040204" pitchFamily="34" charset="-120"/>
                        </a:rPr>
                        <a:t>基本價值</a:t>
                      </a:r>
                    </a:p>
                  </a:txBody>
                  <a:tcPr anchor="ctr">
                    <a:solidFill>
                      <a:schemeClr val="accent1">
                        <a:lumMod val="60000"/>
                        <a:lumOff val="40000"/>
                      </a:schemeClr>
                    </a:solidFill>
                  </a:tcPr>
                </a:tc>
                <a:tc>
                  <a:txBody>
                    <a:bodyPr/>
                    <a:lstStyle/>
                    <a:p>
                      <a:pPr algn="ctr"/>
                      <a:r>
                        <a:rPr lang="zh-TW" altLang="en-US" b="1" dirty="0">
                          <a:latin typeface="Microsoft JhengHei" panose="020B0604030504040204" pitchFamily="34" charset="-120"/>
                          <a:ea typeface="Microsoft JhengHei" panose="020B0604030504040204" pitchFamily="34" charset="-120"/>
                        </a:rPr>
                        <a:t>無泡沫期Ｂ</a:t>
                      </a:r>
                    </a:p>
                  </a:txBody>
                  <a:tcPr anchor="ctr">
                    <a:solidFill>
                      <a:schemeClr val="accent6">
                        <a:lumMod val="20000"/>
                        <a:lumOff val="80000"/>
                      </a:schemeClr>
                    </a:solidFill>
                  </a:tcPr>
                </a:tc>
                <a:tc>
                  <a:txBody>
                    <a:bodyPr/>
                    <a:lstStyle/>
                    <a:p>
                      <a:pPr algn="ctr"/>
                      <a:r>
                        <a:rPr lang="zh-TW" altLang="en-US" b="1" dirty="0">
                          <a:latin typeface="Microsoft JhengHei" panose="020B0604030504040204" pitchFamily="34" charset="-120"/>
                          <a:ea typeface="Microsoft JhengHei" panose="020B0604030504040204" pitchFamily="34" charset="-120"/>
                        </a:rPr>
                        <a:t>泡沫破裂期</a:t>
                      </a:r>
                    </a:p>
                  </a:txBody>
                  <a:tcPr anchor="ctr">
                    <a:solidFill>
                      <a:schemeClr val="accent6">
                        <a:lumMod val="20000"/>
                        <a:lumOff val="80000"/>
                      </a:schemeClr>
                    </a:solidFill>
                  </a:tcPr>
                </a:tc>
                <a:extLst>
                  <a:ext uri="{0D108BD9-81ED-4DB2-BD59-A6C34878D82A}">
                    <a16:rowId xmlns:a16="http://schemas.microsoft.com/office/drawing/2014/main" val="2863287327"/>
                  </a:ext>
                </a:extLst>
              </a:tr>
              <a:tr h="501650">
                <a:tc vMerge="1">
                  <a:txBody>
                    <a:bodyPr/>
                    <a:lstStyle/>
                    <a:p>
                      <a:endParaRPr dirty="0"/>
                    </a:p>
                  </a:txBody>
                  <a:tcPr anchor="ctr">
                    <a:solidFill>
                      <a:schemeClr val="accent1">
                        <a:lumMod val="60000"/>
                        <a:lumOff val="40000"/>
                      </a:schemeClr>
                    </a:solidFill>
                  </a:tcPr>
                </a:tc>
                <a:tc>
                  <a:txBody>
                    <a:bodyPr/>
                    <a:lstStyle/>
                    <a:p>
                      <a:pPr algn="ctr"/>
                      <a:r>
                        <a:rPr lang="en-US" altLang="zh-TW" b="1" dirty="0">
                          <a:latin typeface="Microsoft JhengHei" panose="020B0604030504040204" pitchFamily="34" charset="-120"/>
                          <a:ea typeface="Microsoft JhengHei" panose="020B0604030504040204" pitchFamily="34" charset="-120"/>
                        </a:rPr>
                        <a:t>5.21%</a:t>
                      </a:r>
                      <a:endParaRPr lang="zh-TW" altLang="en-US" b="1"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b="1" dirty="0">
                          <a:latin typeface="Microsoft JhengHei" panose="020B0604030504040204" pitchFamily="34" charset="-120"/>
                          <a:ea typeface="Microsoft JhengHei" panose="020B0604030504040204" pitchFamily="34" charset="-120"/>
                        </a:rPr>
                        <a:t>0.31%</a:t>
                      </a:r>
                      <a:endParaRPr lang="zh-TW" altLang="en-US" b="1" dirty="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281904453"/>
                  </a:ext>
                </a:extLst>
              </a:tr>
              <a:tr h="501650">
                <a:tc vMerge="1">
                  <a:txBody>
                    <a:bodyPr/>
                    <a:lstStyle/>
                    <a:p>
                      <a:endParaRPr lang="zh-TW" altLang="en-US" dirty="0"/>
                    </a:p>
                  </a:txBody>
                  <a:tcPr/>
                </a:tc>
                <a:tc>
                  <a:txBody>
                    <a:bodyPr/>
                    <a:lstStyle/>
                    <a:p>
                      <a:pPr algn="ctr"/>
                      <a:r>
                        <a:rPr lang="en-US" altLang="zh-TW" b="1" dirty="0">
                          <a:latin typeface="Microsoft JhengHei" panose="020B0604030504040204" pitchFamily="34" charset="-120"/>
                          <a:ea typeface="Microsoft JhengHei" panose="020B0604030504040204" pitchFamily="34" charset="-120"/>
                        </a:rPr>
                        <a:t>0.66</a:t>
                      </a:r>
                      <a:endParaRPr lang="zh-TW" altLang="en-US" b="1"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b="1" dirty="0">
                          <a:latin typeface="Microsoft JhengHei" panose="020B0604030504040204" pitchFamily="34" charset="-120"/>
                          <a:ea typeface="Microsoft JhengHei" panose="020B0604030504040204" pitchFamily="34" charset="-120"/>
                        </a:rPr>
                        <a:t>0.32</a:t>
                      </a:r>
                      <a:endParaRPr lang="zh-TW" altLang="en-US" b="1" dirty="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3460528887"/>
                  </a:ext>
                </a:extLst>
              </a:tr>
            </a:tbl>
          </a:graphicData>
        </a:graphic>
      </p:graphicFrame>
      <p:sp>
        <p:nvSpPr>
          <p:cNvPr id="6" name="內容版面配置區 2">
            <a:extLst>
              <a:ext uri="{FF2B5EF4-FFF2-40B4-BE49-F238E27FC236}">
                <a16:creationId xmlns:a16="http://schemas.microsoft.com/office/drawing/2014/main" id="{70874027-F7A5-451A-9762-3CE717631BCC}"/>
              </a:ext>
            </a:extLst>
          </p:cNvPr>
          <p:cNvSpPr>
            <a:spLocks noGrp="1"/>
          </p:cNvSpPr>
          <p:nvPr>
            <p:ph idx="1"/>
          </p:nvPr>
        </p:nvSpPr>
        <p:spPr>
          <a:xfrm>
            <a:off x="845235" y="1235614"/>
            <a:ext cx="8976099" cy="4691085"/>
          </a:xfrm>
        </p:spPr>
        <p:txBody>
          <a:bodyPr>
            <a:norm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各產業依照其資產中心度與相對估值之排名分類</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en-US" altLang="zh-TW" sz="2000" dirty="0">
                <a:latin typeface="微軟正黑體" panose="020B0604030504040204" pitchFamily="34" charset="-120"/>
                <a:ea typeface="微軟正黑體" panose="020B0604030504040204" pitchFamily="34" charset="-120"/>
              </a:rPr>
              <a:t>CAGR(</a:t>
            </a:r>
            <a:r>
              <a:rPr lang="zh-TW" altLang="en-US" sz="2000" dirty="0">
                <a:latin typeface="微軟正黑體" panose="020B0604030504040204" pitchFamily="34" charset="-120"/>
                <a:ea typeface="微軟正黑體" panose="020B0604030504040204" pitchFamily="34" charset="-120"/>
              </a:rPr>
              <a:t>年均複合成長率</a:t>
            </a:r>
            <a:r>
              <a:rPr lang="en-US" altLang="zh-TW" sz="2000" dirty="0">
                <a:latin typeface="微軟正黑體" panose="020B0604030504040204" pitchFamily="34" charset="-120"/>
                <a:ea typeface="微軟正黑體" panose="020B0604030504040204" pitchFamily="34" charset="-120"/>
              </a:rPr>
              <a:t>, Compound annual growth rate)</a:t>
            </a:r>
          </a:p>
          <a:p>
            <a:pPr>
              <a:lnSpc>
                <a:spcPct val="150000"/>
              </a:lnSpc>
            </a:pPr>
            <a:endParaRPr lang="zh-TW" altLang="en-US" sz="2000"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8E22DB60-530A-7052-3797-45639CC4F43F}"/>
              </a:ext>
            </a:extLst>
          </p:cNvPr>
          <p:cNvSpPr>
            <a:spLocks noGrp="1"/>
          </p:cNvSpPr>
          <p:nvPr>
            <p:ph type="sldNum" sz="quarter" idx="12"/>
          </p:nvPr>
        </p:nvSpPr>
        <p:spPr/>
        <p:txBody>
          <a:bodyPr/>
          <a:lstStyle/>
          <a:p>
            <a:fld id="{30A4F673-566E-4994-9325-4509F8D5850D}" type="slidenum">
              <a:rPr lang="zh-TW" altLang="en-US" smtClean="0"/>
              <a:t>35</a:t>
            </a:fld>
            <a:endParaRPr lang="zh-TW" altLang="en-US"/>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4EA5C4B4-B713-D87C-DCCC-7AC2CB51D830}"/>
                  </a:ext>
                </a:extLst>
              </p:cNvPr>
              <p:cNvSpPr txBox="1"/>
              <p:nvPr/>
            </p:nvSpPr>
            <p:spPr>
              <a:xfrm>
                <a:off x="5476991" y="2572881"/>
                <a:ext cx="2486835" cy="574196"/>
              </a:xfrm>
              <a:prstGeom prst="rect">
                <a:avLst/>
              </a:prstGeom>
              <a:noFill/>
            </p:spPr>
            <p:txBody>
              <a:bodyPr wrap="none" lIns="0" tIns="0" rIns="0" bIns="0" rtlCol="0">
                <a:spAutoFit/>
              </a:bodyPr>
              <a:lstStyle/>
              <a:p>
                <a:r>
                  <a:rPr kumimoji="1" lang="en-US" altLang="zh-TW" sz="2000" b="0" dirty="0">
                    <a:latin typeface="Microsoft JhengHei" panose="020B0604030504040204" pitchFamily="34" charset="-120"/>
                    <a:ea typeface="Microsoft JhengHei" panose="020B0604030504040204" pitchFamily="34" charset="-120"/>
                  </a:rPr>
                  <a:t>CAGR = </a:t>
                </a:r>
                <a14:m>
                  <m:oMath xmlns:m="http://schemas.openxmlformats.org/officeDocument/2006/math">
                    <m:r>
                      <a:rPr kumimoji="1" lang="en-US" altLang="zh-TW" sz="2000" b="0" i="1" smtClean="0">
                        <a:latin typeface="Cambria Math" panose="02040503050406030204" pitchFamily="18" charset="0"/>
                      </a:rPr>
                      <m:t>( </m:t>
                    </m:r>
                    <m:sSup>
                      <m:sSupPr>
                        <m:ctrlPr>
                          <a:rPr kumimoji="1" lang="en-US" altLang="zh-TW" sz="2000" i="1" smtClean="0">
                            <a:latin typeface="Cambria Math" panose="02040503050406030204" pitchFamily="18" charset="0"/>
                          </a:rPr>
                        </m:ctrlPr>
                      </m:sSupPr>
                      <m:e>
                        <m:f>
                          <m:fPr>
                            <m:ctrlPr>
                              <a:rPr kumimoji="1" lang="en-US" altLang="zh-TW" sz="2000" i="1" smtClean="0">
                                <a:latin typeface="Cambria Math" panose="02040503050406030204" pitchFamily="18" charset="0"/>
                              </a:rPr>
                            </m:ctrlPr>
                          </m:fPr>
                          <m:num>
                            <m:r>
                              <a:rPr kumimoji="1" lang="zh-TW" altLang="en-US" sz="2000" i="1">
                                <a:latin typeface="Cambria Math" panose="02040503050406030204" pitchFamily="18" charset="0"/>
                              </a:rPr>
                              <m:t>期末價值</m:t>
                            </m:r>
                          </m:num>
                          <m:den>
                            <m:r>
                              <a:rPr kumimoji="1" lang="zh-TW" altLang="en-US" sz="2000" i="1">
                                <a:latin typeface="Cambria Math" panose="02040503050406030204" pitchFamily="18" charset="0"/>
                              </a:rPr>
                              <m:t>投入資金</m:t>
                            </m:r>
                          </m:den>
                        </m:f>
                        <m:r>
                          <a:rPr kumimoji="1" lang="en-US" altLang="zh-TW" sz="2000" b="0" i="1" smtClean="0">
                            <a:latin typeface="Cambria Math" panose="02040503050406030204" pitchFamily="18" charset="0"/>
                          </a:rPr>
                          <m:t> )</m:t>
                        </m:r>
                      </m:e>
                      <m:sup>
                        <m:f>
                          <m:fPr>
                            <m:ctrlPr>
                              <a:rPr kumimoji="1" lang="en-US" altLang="zh-TW" sz="2000" i="1" smtClean="0">
                                <a:latin typeface="Cambria Math" panose="02040503050406030204" pitchFamily="18" charset="0"/>
                              </a:rPr>
                            </m:ctrlPr>
                          </m:fPr>
                          <m:num>
                            <m:r>
                              <a:rPr kumimoji="1" lang="en-US" altLang="zh-TW" sz="2000" b="0" i="1" smtClean="0">
                                <a:latin typeface="Cambria Math" panose="02040503050406030204" pitchFamily="18" charset="0"/>
                              </a:rPr>
                              <m:t>1</m:t>
                            </m:r>
                          </m:num>
                          <m:den>
                            <m:r>
                              <a:rPr kumimoji="1" lang="en-US" altLang="zh-TW" sz="2000" b="0" i="1" smtClean="0">
                                <a:latin typeface="Cambria Math" panose="02040503050406030204" pitchFamily="18" charset="0"/>
                              </a:rPr>
                              <m:t>𝑛</m:t>
                            </m:r>
                          </m:den>
                        </m:f>
                      </m:sup>
                    </m:sSup>
                  </m:oMath>
                </a14:m>
                <a:endParaRPr kumimoji="1" lang="zh-TW" altLang="en-US" sz="2000" dirty="0">
                  <a:latin typeface="Microsoft JhengHei" panose="020B0604030504040204" pitchFamily="34" charset="-120"/>
                  <a:ea typeface="Microsoft JhengHei" panose="020B0604030504040204" pitchFamily="34" charset="-120"/>
                </a:endParaRPr>
              </a:p>
            </p:txBody>
          </p:sp>
        </mc:Choice>
        <mc:Fallback xmlns="">
          <p:sp>
            <p:nvSpPr>
              <p:cNvPr id="4" name="文字方塊 3">
                <a:extLst>
                  <a:ext uri="{FF2B5EF4-FFF2-40B4-BE49-F238E27FC236}">
                    <a16:creationId xmlns:a16="http://schemas.microsoft.com/office/drawing/2014/main" id="{4EA5C4B4-B713-D87C-DCCC-7AC2CB51D830}"/>
                  </a:ext>
                </a:extLst>
              </p:cNvPr>
              <p:cNvSpPr txBox="1">
                <a:spLocks noRot="1" noChangeAspect="1" noMove="1" noResize="1" noEditPoints="1" noAdjustHandles="1" noChangeArrowheads="1" noChangeShapeType="1" noTextEdit="1"/>
              </p:cNvSpPr>
              <p:nvPr/>
            </p:nvSpPr>
            <p:spPr>
              <a:xfrm>
                <a:off x="5476991" y="2572881"/>
                <a:ext cx="2486835" cy="574196"/>
              </a:xfrm>
              <a:prstGeom prst="rect">
                <a:avLst/>
              </a:prstGeom>
              <a:blipFill>
                <a:blip r:embed="rId4"/>
                <a:stretch>
                  <a:fillRect l="-6122" t="-6522" r="-1020" b="-1956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73514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67901" y="283573"/>
            <a:ext cx="2693832" cy="1085382"/>
          </a:xfrm>
        </p:spPr>
        <p:txBody>
          <a:bodyPr>
            <a:normAutofit/>
          </a:bodyPr>
          <a:lstStyle/>
          <a:p>
            <a:r>
              <a:rPr lang="zh-TW" altLang="en-US" sz="3600" b="1" dirty="0">
                <a:latin typeface="微軟正黑體" panose="020B0604030504040204" pitchFamily="34" charset="-120"/>
                <a:ea typeface="微軟正黑體" panose="020B0604030504040204" pitchFamily="34" charset="-120"/>
              </a:rPr>
              <a:t>各條件結果</a:t>
            </a:r>
          </a:p>
        </p:txBody>
      </p:sp>
      <p:graphicFrame>
        <p:nvGraphicFramePr>
          <p:cNvPr id="7" name="表格 6">
            <a:extLst>
              <a:ext uri="{FF2B5EF4-FFF2-40B4-BE49-F238E27FC236}">
                <a16:creationId xmlns:a16="http://schemas.microsoft.com/office/drawing/2014/main" id="{882491FE-5BDB-FC17-2F5B-6F72A3BC53AA}"/>
              </a:ext>
            </a:extLst>
          </p:cNvPr>
          <p:cNvGraphicFramePr>
            <a:graphicFrameLocks noGrp="1"/>
          </p:cNvGraphicFramePr>
          <p:nvPr>
            <p:extLst>
              <p:ext uri="{D42A27DB-BD31-4B8C-83A1-F6EECF244321}">
                <p14:modId xmlns:p14="http://schemas.microsoft.com/office/powerpoint/2010/main" val="2561907057"/>
              </p:ext>
            </p:extLst>
          </p:nvPr>
        </p:nvGraphicFramePr>
        <p:xfrm>
          <a:off x="320301" y="2454337"/>
          <a:ext cx="4708899" cy="4151630"/>
        </p:xfrm>
        <a:graphic>
          <a:graphicData uri="http://schemas.openxmlformats.org/drawingml/2006/table">
            <a:tbl>
              <a:tblPr firstRow="1" bandRow="1">
                <a:tableStyleId>{5C22544A-7EE6-4342-B048-85BDC9FD1C3A}</a:tableStyleId>
              </a:tblPr>
              <a:tblGrid>
                <a:gridCol w="1569633">
                  <a:extLst>
                    <a:ext uri="{9D8B030D-6E8A-4147-A177-3AD203B41FA5}">
                      <a16:colId xmlns:a16="http://schemas.microsoft.com/office/drawing/2014/main" val="503889271"/>
                    </a:ext>
                  </a:extLst>
                </a:gridCol>
                <a:gridCol w="1569633">
                  <a:extLst>
                    <a:ext uri="{9D8B030D-6E8A-4147-A177-3AD203B41FA5}">
                      <a16:colId xmlns:a16="http://schemas.microsoft.com/office/drawing/2014/main" val="2599756206"/>
                    </a:ext>
                  </a:extLst>
                </a:gridCol>
                <a:gridCol w="1569633">
                  <a:extLst>
                    <a:ext uri="{9D8B030D-6E8A-4147-A177-3AD203B41FA5}">
                      <a16:colId xmlns:a16="http://schemas.microsoft.com/office/drawing/2014/main" val="417474329"/>
                    </a:ext>
                  </a:extLst>
                </a:gridCol>
              </a:tblGrid>
              <a:tr h="5016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1" dirty="0">
                          <a:solidFill>
                            <a:schemeClr val="tx1"/>
                          </a:solidFill>
                          <a:latin typeface="Microsoft JhengHei" panose="020B0604030504040204" pitchFamily="34" charset="-120"/>
                          <a:ea typeface="Microsoft JhengHei" panose="020B0604030504040204" pitchFamily="34" charset="-120"/>
                        </a:rPr>
                        <a:t>CAGR</a:t>
                      </a:r>
                    </a:p>
                  </a:txBody>
                  <a:tcPr anchor="ctr">
                    <a:solidFill>
                      <a:srgbClr val="D2DFEF"/>
                    </a:solidFill>
                  </a:tcPr>
                </a:tc>
                <a:tc rowSpan="2">
                  <a:txBody>
                    <a:bodyPr/>
                    <a:lstStyle/>
                    <a:p>
                      <a:pPr algn="ctr"/>
                      <a:r>
                        <a:rPr lang="zh-TW" altLang="en-US" b="1" dirty="0">
                          <a:solidFill>
                            <a:schemeClr val="tx1"/>
                          </a:solidFill>
                          <a:latin typeface="Microsoft JhengHei" panose="020B0604030504040204" pitchFamily="34" charset="-120"/>
                          <a:ea typeface="Microsoft JhengHei" panose="020B0604030504040204" pitchFamily="34" charset="-120"/>
                        </a:rPr>
                        <a:t>無擁擠</a:t>
                      </a:r>
                    </a:p>
                  </a:txBody>
                  <a:tcPr anchor="ctr">
                    <a:solidFill>
                      <a:schemeClr val="accent1">
                        <a:lumMod val="60000"/>
                        <a:lumOff val="40000"/>
                      </a:schemeClr>
                    </a:solidFill>
                  </a:tcPr>
                </a:tc>
                <a:tc rowSpan="2">
                  <a:txBody>
                    <a:bodyPr/>
                    <a:lstStyle/>
                    <a:p>
                      <a:pPr algn="ctr"/>
                      <a:r>
                        <a:rPr lang="zh-TW" altLang="en-US" b="1" dirty="0">
                          <a:solidFill>
                            <a:schemeClr val="tx1"/>
                          </a:solidFill>
                          <a:latin typeface="Microsoft JhengHei" panose="020B0604030504040204" pitchFamily="34" charset="-120"/>
                          <a:ea typeface="Microsoft JhengHei" panose="020B0604030504040204" pitchFamily="34" charset="-120"/>
                        </a:rPr>
                        <a:t>擁擠</a:t>
                      </a:r>
                    </a:p>
                  </a:txBody>
                  <a:tcPr anchor="ctr">
                    <a:solidFill>
                      <a:schemeClr val="accent1">
                        <a:lumMod val="60000"/>
                        <a:lumOff val="40000"/>
                      </a:schemeClr>
                    </a:solidFill>
                  </a:tcPr>
                </a:tc>
                <a:extLst>
                  <a:ext uri="{0D108BD9-81ED-4DB2-BD59-A6C34878D82A}">
                    <a16:rowId xmlns:a16="http://schemas.microsoft.com/office/drawing/2014/main" val="1780999410"/>
                  </a:ext>
                </a:extLst>
              </a:tr>
              <a:tr h="501650">
                <a:tc>
                  <a:txBody>
                    <a:bodyPr/>
                    <a:lstStyle/>
                    <a:p>
                      <a:pPr algn="ctr"/>
                      <a:r>
                        <a:rPr lang="en-US" altLang="zh-TW" b="1" dirty="0">
                          <a:solidFill>
                            <a:schemeClr val="tx1"/>
                          </a:solidFill>
                          <a:latin typeface="Microsoft JhengHei" panose="020B0604030504040204" pitchFamily="34" charset="-120"/>
                          <a:ea typeface="Microsoft JhengHei" panose="020B0604030504040204" pitchFamily="34" charset="-120"/>
                        </a:rPr>
                        <a:t>Sharpe Ratio</a:t>
                      </a:r>
                      <a:endParaRPr lang="zh-TW" altLang="en-US" b="1" dirty="0">
                        <a:solidFill>
                          <a:schemeClr val="tx1"/>
                        </a:solidFill>
                        <a:latin typeface="Microsoft JhengHei" panose="020B0604030504040204" pitchFamily="34" charset="-120"/>
                        <a:ea typeface="Microsoft JhengHei" panose="020B0604030504040204" pitchFamily="34" charset="-120"/>
                      </a:endParaRPr>
                    </a:p>
                  </a:txBody>
                  <a:tcPr anchor="ctr">
                    <a:solidFill>
                      <a:srgbClr val="EBF0F7"/>
                    </a:solidFill>
                  </a:tcPr>
                </a:tc>
                <a:tc vMerge="1">
                  <a:txBody>
                    <a:bodyPr/>
                    <a:lstStyle/>
                    <a:p>
                      <a:endParaRPr dirty="0"/>
                    </a:p>
                  </a:txBody>
                  <a:tcPr anchor="ctr"/>
                </a:tc>
                <a:tc vMerge="1">
                  <a:txBody>
                    <a:bodyPr/>
                    <a:lstStyle/>
                    <a:p>
                      <a:endParaRPr dirty="0"/>
                    </a:p>
                  </a:txBody>
                  <a:tcPr anchor="ctr"/>
                </a:tc>
                <a:extLst>
                  <a:ext uri="{0D108BD9-81ED-4DB2-BD59-A6C34878D82A}">
                    <a16:rowId xmlns:a16="http://schemas.microsoft.com/office/drawing/2014/main" val="3017346072"/>
                  </a:ext>
                </a:extLst>
              </a:tr>
              <a:tr h="501650">
                <a:tc rowSpan="3">
                  <a:txBody>
                    <a:bodyPr/>
                    <a:lstStyle/>
                    <a:p>
                      <a:pPr algn="ctr"/>
                      <a:r>
                        <a:rPr lang="zh-TW" altLang="en-US" b="1" dirty="0">
                          <a:latin typeface="Microsoft JhengHei" panose="020B0604030504040204" pitchFamily="34" charset="-120"/>
                          <a:ea typeface="Microsoft JhengHei" panose="020B0604030504040204" pitchFamily="34" charset="-120"/>
                        </a:rPr>
                        <a:t>無偏離</a:t>
                      </a:r>
                      <a:endParaRPr lang="en-US" altLang="zh-TW" b="1" dirty="0">
                        <a:latin typeface="Microsoft JhengHei" panose="020B0604030504040204" pitchFamily="34" charset="-120"/>
                        <a:ea typeface="Microsoft JhengHei" panose="020B0604030504040204" pitchFamily="34" charset="-120"/>
                      </a:endParaRPr>
                    </a:p>
                    <a:p>
                      <a:pPr algn="ctr"/>
                      <a:r>
                        <a:rPr lang="zh-TW" altLang="en-US" b="1" dirty="0">
                          <a:latin typeface="Microsoft JhengHei" panose="020B0604030504040204" pitchFamily="34" charset="-120"/>
                          <a:ea typeface="Microsoft JhengHei" panose="020B0604030504040204" pitchFamily="34" charset="-120"/>
                        </a:rPr>
                        <a:t>基本價值</a:t>
                      </a:r>
                    </a:p>
                  </a:txBody>
                  <a:tcPr anchor="ctr">
                    <a:solidFill>
                      <a:schemeClr val="accent1">
                        <a:lumMod val="60000"/>
                        <a:lumOff val="40000"/>
                      </a:schemeClr>
                    </a:solidFill>
                  </a:tcPr>
                </a:tc>
                <a:tc>
                  <a:txBody>
                    <a:bodyPr/>
                    <a:lstStyle/>
                    <a:p>
                      <a:pPr algn="ctr"/>
                      <a:r>
                        <a:rPr lang="zh-TW" altLang="en-US" b="1" dirty="0">
                          <a:latin typeface="Microsoft JhengHei" panose="020B0604030504040204" pitchFamily="34" charset="-120"/>
                          <a:ea typeface="Microsoft JhengHei" panose="020B0604030504040204" pitchFamily="34" charset="-120"/>
                        </a:rPr>
                        <a:t>無泡沫期Ａ</a:t>
                      </a:r>
                    </a:p>
                  </a:txBody>
                  <a:tcPr anchor="ctr">
                    <a:solidFill>
                      <a:schemeClr val="accent6">
                        <a:lumMod val="20000"/>
                        <a:lumOff val="80000"/>
                      </a:schemeClr>
                    </a:solidFill>
                  </a:tcPr>
                </a:tc>
                <a:tc>
                  <a:txBody>
                    <a:bodyPr/>
                    <a:lstStyle/>
                    <a:p>
                      <a:pPr algn="ctr"/>
                      <a:r>
                        <a:rPr lang="zh-TW" altLang="en-US" b="1" dirty="0">
                          <a:latin typeface="Microsoft JhengHei" panose="020B0604030504040204" pitchFamily="34" charset="-120"/>
                          <a:ea typeface="Microsoft JhengHei" panose="020B0604030504040204" pitchFamily="34" charset="-120"/>
                        </a:rPr>
                        <a:t>泡沫擴張期</a:t>
                      </a:r>
                    </a:p>
                  </a:txBody>
                  <a:tcPr anchor="ctr">
                    <a:solidFill>
                      <a:schemeClr val="accent6">
                        <a:lumMod val="20000"/>
                        <a:lumOff val="80000"/>
                      </a:schemeClr>
                    </a:solidFill>
                  </a:tcPr>
                </a:tc>
                <a:extLst>
                  <a:ext uri="{0D108BD9-81ED-4DB2-BD59-A6C34878D82A}">
                    <a16:rowId xmlns:a16="http://schemas.microsoft.com/office/drawing/2014/main" val="1445250092"/>
                  </a:ext>
                </a:extLst>
              </a:tr>
              <a:tr h="501650">
                <a:tc vMerge="1">
                  <a:txBody>
                    <a:bodyPr/>
                    <a:lstStyle/>
                    <a:p>
                      <a:endParaRPr dirty="0"/>
                    </a:p>
                  </a:txBody>
                  <a:tcPr anchor="ctr">
                    <a:solidFill>
                      <a:schemeClr val="accent1">
                        <a:lumMod val="60000"/>
                        <a:lumOff val="40000"/>
                      </a:schemeClr>
                    </a:solidFill>
                  </a:tcPr>
                </a:tc>
                <a:tc>
                  <a:txBody>
                    <a:bodyPr/>
                    <a:lstStyle/>
                    <a:p>
                      <a:pPr algn="ctr"/>
                      <a:r>
                        <a:rPr lang="en-US" altLang="zh-TW" b="1" dirty="0">
                          <a:latin typeface="Microsoft JhengHei" panose="020B0604030504040204" pitchFamily="34" charset="-120"/>
                          <a:ea typeface="Microsoft JhengHei" panose="020B0604030504040204" pitchFamily="34" charset="-120"/>
                        </a:rPr>
                        <a:t>5.2%</a:t>
                      </a:r>
                      <a:endParaRPr lang="zh-TW" altLang="en-US" b="1"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b="1" dirty="0">
                          <a:latin typeface="Microsoft JhengHei" panose="020B0604030504040204" pitchFamily="34" charset="-120"/>
                          <a:ea typeface="Microsoft JhengHei" panose="020B0604030504040204" pitchFamily="34" charset="-120"/>
                        </a:rPr>
                        <a:t>6.55%</a:t>
                      </a:r>
                      <a:endParaRPr lang="zh-TW" altLang="en-US" b="1" dirty="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3141159491"/>
                  </a:ext>
                </a:extLst>
              </a:tr>
              <a:tr h="501650">
                <a:tc vMerge="1">
                  <a:txBody>
                    <a:bodyPr/>
                    <a:lstStyle/>
                    <a:p>
                      <a:endParaRPr lang="zh-TW" altLang="en-US" dirty="0"/>
                    </a:p>
                  </a:txBody>
                  <a:tcPr anchor="ctr"/>
                </a:tc>
                <a:tc>
                  <a:txBody>
                    <a:bodyPr/>
                    <a:lstStyle/>
                    <a:p>
                      <a:pPr algn="ctr"/>
                      <a:r>
                        <a:rPr lang="en-US" altLang="zh-TW" b="1" dirty="0">
                          <a:latin typeface="Microsoft JhengHei" panose="020B0604030504040204" pitchFamily="34" charset="-120"/>
                          <a:ea typeface="Microsoft JhengHei" panose="020B0604030504040204" pitchFamily="34" charset="-120"/>
                        </a:rPr>
                        <a:t>0.76</a:t>
                      </a:r>
                      <a:endParaRPr lang="zh-TW" altLang="en-US" b="1"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b="1" dirty="0">
                          <a:latin typeface="Microsoft JhengHei" panose="020B0604030504040204" pitchFamily="34" charset="-120"/>
                          <a:ea typeface="Microsoft JhengHei" panose="020B0604030504040204" pitchFamily="34" charset="-120"/>
                        </a:rPr>
                        <a:t>0.83</a:t>
                      </a:r>
                      <a:endParaRPr lang="zh-TW" altLang="en-US" b="1" dirty="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652033014"/>
                  </a:ext>
                </a:extLst>
              </a:tr>
              <a:tr h="501650">
                <a:tc rowSpan="3">
                  <a:txBody>
                    <a:bodyPr/>
                    <a:lstStyle/>
                    <a:p>
                      <a:pPr algn="ctr"/>
                      <a:r>
                        <a:rPr lang="zh-TW" altLang="en-US" b="1" dirty="0">
                          <a:latin typeface="Microsoft JhengHei" panose="020B0604030504040204" pitchFamily="34" charset="-120"/>
                          <a:ea typeface="Microsoft JhengHei" panose="020B0604030504040204" pitchFamily="34" charset="-120"/>
                        </a:rPr>
                        <a:t>偏離</a:t>
                      </a:r>
                      <a:endParaRPr lang="en-US" altLang="zh-TW" b="1" dirty="0">
                        <a:latin typeface="Microsoft JhengHei" panose="020B0604030504040204" pitchFamily="34" charset="-120"/>
                        <a:ea typeface="Microsoft JhengHei" panose="020B0604030504040204" pitchFamily="34" charset="-120"/>
                      </a:endParaRPr>
                    </a:p>
                    <a:p>
                      <a:pPr algn="ctr"/>
                      <a:r>
                        <a:rPr lang="zh-TW" altLang="en-US" b="1" dirty="0">
                          <a:latin typeface="Microsoft JhengHei" panose="020B0604030504040204" pitchFamily="34" charset="-120"/>
                          <a:ea typeface="Microsoft JhengHei" panose="020B0604030504040204" pitchFamily="34" charset="-120"/>
                        </a:rPr>
                        <a:t>基本價值</a:t>
                      </a:r>
                    </a:p>
                  </a:txBody>
                  <a:tcPr anchor="ctr">
                    <a:solidFill>
                      <a:schemeClr val="accent1">
                        <a:lumMod val="60000"/>
                        <a:lumOff val="40000"/>
                      </a:schemeClr>
                    </a:solidFill>
                  </a:tcPr>
                </a:tc>
                <a:tc>
                  <a:txBody>
                    <a:bodyPr/>
                    <a:lstStyle/>
                    <a:p>
                      <a:pPr algn="ctr"/>
                      <a:r>
                        <a:rPr lang="zh-TW" altLang="en-US" b="1" dirty="0">
                          <a:latin typeface="Microsoft JhengHei" panose="020B0604030504040204" pitchFamily="34" charset="-120"/>
                          <a:ea typeface="Microsoft JhengHei" panose="020B0604030504040204" pitchFamily="34" charset="-120"/>
                        </a:rPr>
                        <a:t>無泡沫期Ｂ</a:t>
                      </a:r>
                    </a:p>
                  </a:txBody>
                  <a:tcPr anchor="ctr">
                    <a:solidFill>
                      <a:schemeClr val="accent6">
                        <a:lumMod val="20000"/>
                        <a:lumOff val="80000"/>
                      </a:schemeClr>
                    </a:solidFill>
                  </a:tcPr>
                </a:tc>
                <a:tc>
                  <a:txBody>
                    <a:bodyPr/>
                    <a:lstStyle/>
                    <a:p>
                      <a:pPr algn="ctr"/>
                      <a:r>
                        <a:rPr lang="zh-TW" altLang="en-US" b="1" dirty="0">
                          <a:latin typeface="Microsoft JhengHei" panose="020B0604030504040204" pitchFamily="34" charset="-120"/>
                          <a:ea typeface="Microsoft JhengHei" panose="020B0604030504040204" pitchFamily="34" charset="-120"/>
                        </a:rPr>
                        <a:t>泡沫破裂期</a:t>
                      </a:r>
                    </a:p>
                  </a:txBody>
                  <a:tcPr anchor="ctr">
                    <a:solidFill>
                      <a:schemeClr val="accent6">
                        <a:lumMod val="20000"/>
                        <a:lumOff val="80000"/>
                      </a:schemeClr>
                    </a:solidFill>
                  </a:tcPr>
                </a:tc>
                <a:extLst>
                  <a:ext uri="{0D108BD9-81ED-4DB2-BD59-A6C34878D82A}">
                    <a16:rowId xmlns:a16="http://schemas.microsoft.com/office/drawing/2014/main" val="2863287327"/>
                  </a:ext>
                </a:extLst>
              </a:tr>
              <a:tr h="501650">
                <a:tc vMerge="1">
                  <a:txBody>
                    <a:bodyPr/>
                    <a:lstStyle/>
                    <a:p>
                      <a:endParaRPr dirty="0"/>
                    </a:p>
                  </a:txBody>
                  <a:tcPr anchor="ctr">
                    <a:solidFill>
                      <a:schemeClr val="accent1">
                        <a:lumMod val="60000"/>
                        <a:lumOff val="40000"/>
                      </a:schemeClr>
                    </a:solidFill>
                  </a:tcPr>
                </a:tc>
                <a:tc>
                  <a:txBody>
                    <a:bodyPr/>
                    <a:lstStyle/>
                    <a:p>
                      <a:pPr algn="ctr"/>
                      <a:r>
                        <a:rPr lang="en-US" altLang="zh-TW" b="1" dirty="0">
                          <a:latin typeface="Microsoft JhengHei" panose="020B0604030504040204" pitchFamily="34" charset="-120"/>
                          <a:ea typeface="Microsoft JhengHei" panose="020B0604030504040204" pitchFamily="34" charset="-120"/>
                        </a:rPr>
                        <a:t>5.21%</a:t>
                      </a:r>
                      <a:endParaRPr lang="zh-TW" altLang="en-US" b="1"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b="1" dirty="0">
                          <a:latin typeface="Microsoft JhengHei" panose="020B0604030504040204" pitchFamily="34" charset="-120"/>
                          <a:ea typeface="Microsoft JhengHei" panose="020B0604030504040204" pitchFamily="34" charset="-120"/>
                        </a:rPr>
                        <a:t>0.31%</a:t>
                      </a:r>
                      <a:endParaRPr lang="zh-TW" altLang="en-US" b="1" dirty="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281904453"/>
                  </a:ext>
                </a:extLst>
              </a:tr>
              <a:tr h="501650">
                <a:tc vMerge="1">
                  <a:txBody>
                    <a:bodyPr/>
                    <a:lstStyle/>
                    <a:p>
                      <a:endParaRPr lang="zh-TW" altLang="en-US" dirty="0"/>
                    </a:p>
                  </a:txBody>
                  <a:tcPr/>
                </a:tc>
                <a:tc>
                  <a:txBody>
                    <a:bodyPr/>
                    <a:lstStyle/>
                    <a:p>
                      <a:pPr algn="ctr"/>
                      <a:r>
                        <a:rPr lang="en-US" altLang="zh-TW" b="1" dirty="0">
                          <a:latin typeface="Microsoft JhengHei" panose="020B0604030504040204" pitchFamily="34" charset="-120"/>
                          <a:ea typeface="Microsoft JhengHei" panose="020B0604030504040204" pitchFamily="34" charset="-120"/>
                        </a:rPr>
                        <a:t>0.66</a:t>
                      </a:r>
                      <a:endParaRPr lang="zh-TW" altLang="en-US" b="1"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b="1" dirty="0">
                          <a:latin typeface="Microsoft JhengHei" panose="020B0604030504040204" pitchFamily="34" charset="-120"/>
                          <a:ea typeface="Microsoft JhengHei" panose="020B0604030504040204" pitchFamily="34" charset="-120"/>
                        </a:rPr>
                        <a:t>0.32</a:t>
                      </a:r>
                      <a:endParaRPr lang="zh-TW" altLang="en-US" b="1" dirty="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3460528887"/>
                  </a:ext>
                </a:extLst>
              </a:tr>
            </a:tbl>
          </a:graphicData>
        </a:graphic>
      </p:graphicFrame>
      <p:graphicFrame>
        <p:nvGraphicFramePr>
          <p:cNvPr id="8" name="表格 7">
            <a:extLst>
              <a:ext uri="{FF2B5EF4-FFF2-40B4-BE49-F238E27FC236}">
                <a16:creationId xmlns:a16="http://schemas.microsoft.com/office/drawing/2014/main" id="{38C8D2A7-B596-EB62-4821-09538F6060A9}"/>
              </a:ext>
            </a:extLst>
          </p:cNvPr>
          <p:cNvGraphicFramePr>
            <a:graphicFrameLocks noGrp="1"/>
          </p:cNvGraphicFramePr>
          <p:nvPr>
            <p:extLst>
              <p:ext uri="{D42A27DB-BD31-4B8C-83A1-F6EECF244321}">
                <p14:modId xmlns:p14="http://schemas.microsoft.com/office/powerpoint/2010/main" val="1716971310"/>
              </p:ext>
            </p:extLst>
          </p:nvPr>
        </p:nvGraphicFramePr>
        <p:xfrm>
          <a:off x="5362574" y="2507339"/>
          <a:ext cx="3448052" cy="4098626"/>
        </p:xfrm>
        <a:graphic>
          <a:graphicData uri="http://schemas.openxmlformats.org/drawingml/2006/table">
            <a:tbl>
              <a:tblPr firstRow="1" bandRow="1">
                <a:tableStyleId>{5C22544A-7EE6-4342-B048-85BDC9FD1C3A}</a:tableStyleId>
              </a:tblPr>
              <a:tblGrid>
                <a:gridCol w="1724026">
                  <a:extLst>
                    <a:ext uri="{9D8B030D-6E8A-4147-A177-3AD203B41FA5}">
                      <a16:colId xmlns:a16="http://schemas.microsoft.com/office/drawing/2014/main" val="1522441714"/>
                    </a:ext>
                  </a:extLst>
                </a:gridCol>
                <a:gridCol w="1724026">
                  <a:extLst>
                    <a:ext uri="{9D8B030D-6E8A-4147-A177-3AD203B41FA5}">
                      <a16:colId xmlns:a16="http://schemas.microsoft.com/office/drawing/2014/main" val="4188291208"/>
                    </a:ext>
                  </a:extLst>
                </a:gridCol>
              </a:tblGrid>
              <a:tr h="948162">
                <a:tc>
                  <a:txBody>
                    <a:bodyPr/>
                    <a:lstStyle/>
                    <a:p>
                      <a:pPr algn="ctr"/>
                      <a:endParaRPr lang="zh-TW" altLang="en-US" dirty="0">
                        <a:solidFill>
                          <a:schemeClr val="tx1"/>
                        </a:solidFill>
                        <a:latin typeface="Microsoft JhengHei" panose="020B0604030504040204" pitchFamily="34" charset="-120"/>
                        <a:ea typeface="Microsoft JhengHei" panose="020B0604030504040204" pitchFamily="34" charset="-120"/>
                      </a:endParaRPr>
                    </a:p>
                  </a:txBody>
                  <a:tcPr anchor="ctr">
                    <a:solidFill>
                      <a:schemeClr val="accent1">
                        <a:lumMod val="40000"/>
                        <a:lumOff val="60000"/>
                      </a:schemeClr>
                    </a:solidFill>
                  </a:tcPr>
                </a:tc>
                <a:tc>
                  <a:txBody>
                    <a:bodyPr/>
                    <a:lstStyle/>
                    <a:p>
                      <a:pPr algn="ctr"/>
                      <a:r>
                        <a:rPr lang="zh-TW" altLang="en-US" dirty="0">
                          <a:solidFill>
                            <a:schemeClr val="tx1"/>
                          </a:solidFill>
                          <a:latin typeface="Microsoft JhengHei" panose="020B0604030504040204" pitchFamily="34" charset="-120"/>
                          <a:ea typeface="Microsoft JhengHei" panose="020B0604030504040204" pitchFamily="34" charset="-120"/>
                        </a:rPr>
                        <a:t>台灣加權指數</a:t>
                      </a:r>
                    </a:p>
                  </a:txBody>
                  <a:tcPr anchor="ctr">
                    <a:solidFill>
                      <a:schemeClr val="accent1">
                        <a:lumMod val="40000"/>
                        <a:lumOff val="60000"/>
                      </a:schemeClr>
                    </a:solidFill>
                  </a:tcPr>
                </a:tc>
                <a:extLst>
                  <a:ext uri="{0D108BD9-81ED-4DB2-BD59-A6C34878D82A}">
                    <a16:rowId xmlns:a16="http://schemas.microsoft.com/office/drawing/2014/main" val="1033679768"/>
                  </a:ext>
                </a:extLst>
              </a:tr>
              <a:tr h="15752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1" dirty="0">
                          <a:solidFill>
                            <a:schemeClr val="tx1"/>
                          </a:solidFill>
                          <a:latin typeface="Microsoft JhengHei" panose="020B0604030504040204" pitchFamily="34" charset="-120"/>
                          <a:ea typeface="Microsoft JhengHei" panose="020B0604030504040204" pitchFamily="34" charset="-120"/>
                        </a:rPr>
                        <a:t>CAGR</a:t>
                      </a:r>
                    </a:p>
                  </a:txBody>
                  <a:tcPr anchor="ctr"/>
                </a:tc>
                <a:tc>
                  <a:txBody>
                    <a:bodyPr/>
                    <a:lstStyle/>
                    <a:p>
                      <a:pPr algn="ctr"/>
                      <a:r>
                        <a:rPr lang="en-US" altLang="zh-TW" dirty="0">
                          <a:solidFill>
                            <a:schemeClr val="tx1"/>
                          </a:solidFill>
                          <a:latin typeface="Microsoft JhengHei" panose="020B0604030504040204" pitchFamily="34" charset="-120"/>
                          <a:ea typeface="Microsoft JhengHei" panose="020B0604030504040204" pitchFamily="34" charset="-120"/>
                        </a:rPr>
                        <a:t>5.79%</a:t>
                      </a:r>
                      <a:endParaRPr lang="zh-TW" altLang="en-US" dirty="0">
                        <a:solidFill>
                          <a:schemeClr val="tx1"/>
                        </a:solidFill>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2699643757"/>
                  </a:ext>
                </a:extLst>
              </a:tr>
              <a:tr h="15752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1" dirty="0">
                          <a:solidFill>
                            <a:schemeClr val="tx1"/>
                          </a:solidFill>
                          <a:latin typeface="Microsoft JhengHei" panose="020B0604030504040204" pitchFamily="34" charset="-120"/>
                          <a:ea typeface="Microsoft JhengHei" panose="020B0604030504040204" pitchFamily="34" charset="-120"/>
                        </a:rPr>
                        <a:t>Sharpe Ratio</a:t>
                      </a:r>
                      <a:endParaRPr lang="zh-TW" altLang="en-US" b="1" dirty="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dirty="0">
                          <a:solidFill>
                            <a:schemeClr val="tx1"/>
                          </a:solidFill>
                          <a:latin typeface="Microsoft JhengHei" panose="020B0604030504040204" pitchFamily="34" charset="-120"/>
                          <a:ea typeface="Microsoft JhengHei" panose="020B0604030504040204" pitchFamily="34" charset="-120"/>
                        </a:rPr>
                        <a:t>0.66</a:t>
                      </a:r>
                      <a:endParaRPr lang="zh-TW" altLang="en-US" dirty="0">
                        <a:solidFill>
                          <a:schemeClr val="tx1"/>
                        </a:solidFill>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3798303545"/>
                  </a:ext>
                </a:extLst>
              </a:tr>
            </a:tbl>
          </a:graphicData>
        </a:graphic>
      </p:graphicFrame>
      <p:sp>
        <p:nvSpPr>
          <p:cNvPr id="12" name="內容版面配置區 2">
            <a:extLst>
              <a:ext uri="{FF2B5EF4-FFF2-40B4-BE49-F238E27FC236}">
                <a16:creationId xmlns:a16="http://schemas.microsoft.com/office/drawing/2014/main" id="{42784975-E695-8A48-3706-A491A3880C3C}"/>
              </a:ext>
            </a:extLst>
          </p:cNvPr>
          <p:cNvSpPr>
            <a:spLocks noGrp="1"/>
          </p:cNvSpPr>
          <p:nvPr>
            <p:ph idx="1"/>
          </p:nvPr>
        </p:nvSpPr>
        <p:spPr>
          <a:xfrm>
            <a:off x="845235" y="1235614"/>
            <a:ext cx="8976099" cy="4691085"/>
          </a:xfrm>
        </p:spPr>
        <p:txBody>
          <a:bodyPr>
            <a:norm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各產業依照其資產中心度與相對估值之排名分類</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en-US" altLang="zh-TW" sz="2000" dirty="0">
                <a:latin typeface="微軟正黑體" panose="020B0604030504040204" pitchFamily="34" charset="-120"/>
                <a:ea typeface="微軟正黑體" panose="020B0604030504040204" pitchFamily="34" charset="-120"/>
              </a:rPr>
              <a:t>CAGR(</a:t>
            </a:r>
            <a:r>
              <a:rPr lang="zh-TW" altLang="en-US" sz="2000" dirty="0">
                <a:latin typeface="微軟正黑體" panose="020B0604030504040204" pitchFamily="34" charset="-120"/>
                <a:ea typeface="微軟正黑體" panose="020B0604030504040204" pitchFamily="34" charset="-120"/>
              </a:rPr>
              <a:t>年均複合成長率</a:t>
            </a:r>
            <a:r>
              <a:rPr lang="en-US" altLang="zh-TW" sz="2000" dirty="0">
                <a:latin typeface="微軟正黑體" panose="020B0604030504040204" pitchFamily="34" charset="-120"/>
                <a:ea typeface="微軟正黑體" panose="020B0604030504040204" pitchFamily="34" charset="-120"/>
              </a:rPr>
              <a:t>, Compound annual growth rate)</a:t>
            </a:r>
          </a:p>
          <a:p>
            <a:pPr>
              <a:lnSpc>
                <a:spcPct val="150000"/>
              </a:lnSpc>
            </a:pPr>
            <a:endParaRPr lang="zh-TW" altLang="en-US" sz="2000"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30363815-3A7C-E1EA-2319-390F6BB80F78}"/>
              </a:ext>
            </a:extLst>
          </p:cNvPr>
          <p:cNvSpPr>
            <a:spLocks noGrp="1"/>
          </p:cNvSpPr>
          <p:nvPr>
            <p:ph type="sldNum" sz="quarter" idx="12"/>
          </p:nvPr>
        </p:nvSpPr>
        <p:spPr/>
        <p:txBody>
          <a:bodyPr/>
          <a:lstStyle/>
          <a:p>
            <a:fld id="{30A4F673-566E-4994-9325-4509F8D5850D}" type="slidenum">
              <a:rPr lang="zh-TW" altLang="en-US" smtClean="0"/>
              <a:t>36</a:t>
            </a:fld>
            <a:endParaRPr lang="zh-TW" altLang="en-US"/>
          </a:p>
        </p:txBody>
      </p:sp>
    </p:spTree>
    <p:extLst>
      <p:ext uri="{BB962C8B-B14F-4D97-AF65-F5344CB8AC3E}">
        <p14:creationId xmlns:p14="http://schemas.microsoft.com/office/powerpoint/2010/main" val="2858398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67901" y="283573"/>
            <a:ext cx="2693832" cy="1085382"/>
          </a:xfrm>
        </p:spPr>
        <p:txBody>
          <a:bodyPr>
            <a:normAutofit/>
          </a:bodyPr>
          <a:lstStyle/>
          <a:p>
            <a:r>
              <a:rPr lang="zh-TW" altLang="en-US" sz="3600" b="1" dirty="0">
                <a:latin typeface="微軟正黑體" panose="020B0604030504040204" pitchFamily="34" charset="-120"/>
                <a:ea typeface="微軟正黑體" panose="020B0604030504040204" pitchFamily="34" charset="-120"/>
              </a:rPr>
              <a:t>各條件結果</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56431" y="1368955"/>
                <a:ext cx="8976099" cy="4691085"/>
              </a:xfrm>
            </p:spPr>
            <p:txBody>
              <a:bodyPr>
                <a:norm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期望在泡沫擴張期間之報酬，能夠贏過市場大盤。</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14:m>
                  <m:oMath xmlns:m="http://schemas.openxmlformats.org/officeDocument/2006/math">
                    <m:sSub>
                      <m:sSubPr>
                        <m:ctrlPr>
                          <a:rPr lang="en-US" altLang="zh-TW" sz="1800" b="0" i="1" smtClean="0">
                            <a:latin typeface="Cambria Math" panose="02040503050406030204" pitchFamily="18" charset="0"/>
                            <a:ea typeface="微軟正黑體" panose="020B0604030504040204" pitchFamily="34" charset="-120"/>
                          </a:rPr>
                        </m:ctrlPr>
                      </m:sSubPr>
                      <m:e>
                        <m:r>
                          <a:rPr lang="en-US" altLang="zh-TW" sz="1800" b="0" i="1" smtClean="0">
                            <a:latin typeface="Cambria Math" panose="02040503050406030204" pitchFamily="18" charset="0"/>
                            <a:ea typeface="微軟正黑體" panose="020B0604030504040204" pitchFamily="34" charset="-120"/>
                          </a:rPr>
                          <m:t>𝐻</m:t>
                        </m:r>
                      </m:e>
                      <m:sub>
                        <m:r>
                          <a:rPr lang="en-US" altLang="zh-TW" sz="1800" b="0" i="1" smtClean="0">
                            <a:latin typeface="Cambria Math" panose="02040503050406030204" pitchFamily="18" charset="0"/>
                            <a:ea typeface="微軟正黑體" panose="020B0604030504040204" pitchFamily="34" charset="-120"/>
                          </a:rPr>
                          <m:t>0</m:t>
                        </m:r>
                      </m:sub>
                    </m:sSub>
                    <m:r>
                      <a:rPr lang="zh-TW" altLang="en-US" sz="1800" i="1">
                        <a:latin typeface="Cambria Math" panose="02040503050406030204" pitchFamily="18" charset="0"/>
                        <a:ea typeface="微軟正黑體" panose="020B0604030504040204" pitchFamily="34" charset="-120"/>
                      </a:rPr>
                      <m:t>：</m:t>
                    </m:r>
                  </m:oMath>
                </a14:m>
                <a:r>
                  <a:rPr lang="zh-TW" altLang="en-US" sz="1800" dirty="0">
                    <a:latin typeface="微軟正黑體" panose="020B0604030504040204" pitchFamily="34" charset="-120"/>
                    <a:ea typeface="微軟正黑體" panose="020B0604030504040204" pitchFamily="34" charset="-120"/>
                  </a:rPr>
                  <a:t>泡沫擴張期間之報酬</a:t>
                </a:r>
                <a:r>
                  <a:rPr lang="zh-TW" altLang="en-US" sz="1800" b="1" dirty="0">
                    <a:latin typeface="微軟正黑體" panose="020B0604030504040204" pitchFamily="34" charset="-120"/>
                    <a:ea typeface="微軟正黑體" panose="020B0604030504040204" pitchFamily="34" charset="-120"/>
                  </a:rPr>
                  <a:t>無異於或小於</a:t>
                </a:r>
                <a:r>
                  <a:rPr lang="zh-TW" altLang="en-US" sz="1800" dirty="0">
                    <a:latin typeface="微軟正黑體" panose="020B0604030504040204" pitchFamily="34" charset="-120"/>
                    <a:ea typeface="微軟正黑體" panose="020B0604030504040204" pitchFamily="34" charset="-120"/>
                  </a:rPr>
                  <a:t>市場大盤之報酬</a:t>
                </a:r>
                <a:endParaRPr lang="en-US" altLang="zh-TW" sz="1800" dirty="0">
                  <a:latin typeface="微軟正黑體" panose="020B0604030504040204" pitchFamily="34" charset="-120"/>
                  <a:ea typeface="微軟正黑體" panose="020B0604030504040204" pitchFamily="34" charset="-120"/>
                </a:endParaRPr>
              </a:p>
              <a:p>
                <a:pPr lvl="1">
                  <a:lnSpc>
                    <a:spcPct val="150000"/>
                  </a:lnSpc>
                </a:pPr>
                <a14:m>
                  <m:oMath xmlns:m="http://schemas.openxmlformats.org/officeDocument/2006/math">
                    <m:sSub>
                      <m:sSubPr>
                        <m:ctrlPr>
                          <a:rPr lang="en-US" altLang="zh-TW" sz="1800" b="0" i="1" smtClean="0">
                            <a:latin typeface="Cambria Math" panose="02040503050406030204" pitchFamily="18" charset="0"/>
                            <a:ea typeface="微軟正黑體" panose="020B0604030504040204" pitchFamily="34" charset="-120"/>
                          </a:rPr>
                        </m:ctrlPr>
                      </m:sSubPr>
                      <m:e>
                        <m:r>
                          <a:rPr lang="en-US" altLang="zh-TW" sz="1800" b="0" i="1" smtClean="0">
                            <a:latin typeface="Cambria Math" panose="02040503050406030204" pitchFamily="18" charset="0"/>
                            <a:ea typeface="微軟正黑體" panose="020B0604030504040204" pitchFamily="34" charset="-120"/>
                          </a:rPr>
                          <m:t>𝐻</m:t>
                        </m:r>
                      </m:e>
                      <m:sub>
                        <m:r>
                          <a:rPr lang="en-US" altLang="zh-TW" sz="1800" b="0" i="1" smtClean="0">
                            <a:latin typeface="Cambria Math" panose="02040503050406030204" pitchFamily="18" charset="0"/>
                            <a:ea typeface="微軟正黑體" panose="020B0604030504040204" pitchFamily="34" charset="-120"/>
                          </a:rPr>
                          <m:t>1</m:t>
                        </m:r>
                      </m:sub>
                    </m:sSub>
                    <m:r>
                      <a:rPr lang="zh-TW" altLang="en-US" sz="1800" i="1">
                        <a:latin typeface="Cambria Math" panose="02040503050406030204" pitchFamily="18" charset="0"/>
                        <a:ea typeface="微軟正黑體" panose="020B0604030504040204" pitchFamily="34" charset="-120"/>
                      </a:rPr>
                      <m:t>：</m:t>
                    </m:r>
                  </m:oMath>
                </a14:m>
                <a:r>
                  <a:rPr lang="zh-TW" altLang="en-US" sz="1800" dirty="0">
                    <a:latin typeface="微軟正黑體" panose="020B0604030504040204" pitchFamily="34" charset="-120"/>
                    <a:ea typeface="微軟正黑體" panose="020B0604030504040204" pitchFamily="34" charset="-120"/>
                  </a:rPr>
                  <a:t>泡沫擴張期間之報酬</a:t>
                </a:r>
                <a:r>
                  <a:rPr lang="zh-TW" altLang="en-US" sz="1800" b="1" dirty="0">
                    <a:latin typeface="微軟正黑體" panose="020B0604030504040204" pitchFamily="34" charset="-120"/>
                    <a:ea typeface="微軟正黑體" panose="020B0604030504040204" pitchFamily="34" charset="-120"/>
                  </a:rPr>
                  <a:t>大於</a:t>
                </a:r>
                <a:r>
                  <a:rPr lang="zh-TW" altLang="en-US" sz="1800" dirty="0">
                    <a:latin typeface="微軟正黑體" panose="020B0604030504040204" pitchFamily="34" charset="-120"/>
                    <a:ea typeface="微軟正黑體" panose="020B0604030504040204" pitchFamily="34" charset="-120"/>
                  </a:rPr>
                  <a:t>市場大盤之報酬</a:t>
                </a:r>
                <a:endParaRPr lang="en-US" altLang="zh-TW" sz="1800" dirty="0">
                  <a:latin typeface="微軟正黑體" panose="020B0604030504040204" pitchFamily="34" charset="-120"/>
                  <a:ea typeface="微軟正黑體" panose="020B0604030504040204" pitchFamily="34" charset="-120"/>
                </a:endParaRPr>
              </a:p>
              <a:p>
                <a:pPr lvl="1">
                  <a:lnSpc>
                    <a:spcPct val="150000"/>
                  </a:lnSpc>
                </a:pPr>
                <a:endParaRPr lang="zh-TW" altLang="en-US" sz="1800" dirty="0">
                  <a:latin typeface="微軟正黑體" panose="020B0604030504040204" pitchFamily="34" charset="-120"/>
                  <a:ea typeface="微軟正黑體" panose="020B0604030504040204" pitchFamily="34" charset="-12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56431" y="1368955"/>
                <a:ext cx="8976099" cy="4691085"/>
              </a:xfrm>
              <a:blipFill>
                <a:blip r:embed="rId4"/>
                <a:stretch>
                  <a:fillRect l="-565"/>
                </a:stretch>
              </a:blipFill>
            </p:spPr>
            <p:txBody>
              <a:bodyPr/>
              <a:lstStyle/>
              <a:p>
                <a:r>
                  <a:rPr lang="zh-TW" altLang="en-US">
                    <a:noFill/>
                  </a:rPr>
                  <a:t> </a:t>
                </a:r>
              </a:p>
            </p:txBody>
          </p:sp>
        </mc:Fallback>
      </mc:AlternateContent>
      <p:graphicFrame>
        <p:nvGraphicFramePr>
          <p:cNvPr id="5" name="表格 4">
            <a:extLst>
              <a:ext uri="{FF2B5EF4-FFF2-40B4-BE49-F238E27FC236}">
                <a16:creationId xmlns:a16="http://schemas.microsoft.com/office/drawing/2014/main" id="{2468F6AE-073E-7D52-26B7-E5F49A6B9A9B}"/>
              </a:ext>
            </a:extLst>
          </p:cNvPr>
          <p:cNvGraphicFramePr>
            <a:graphicFrameLocks noGrp="1"/>
          </p:cNvGraphicFramePr>
          <p:nvPr>
            <p:extLst>
              <p:ext uri="{D42A27DB-BD31-4B8C-83A1-F6EECF244321}">
                <p14:modId xmlns:p14="http://schemas.microsoft.com/office/powerpoint/2010/main" val="1830530549"/>
              </p:ext>
            </p:extLst>
          </p:nvPr>
        </p:nvGraphicFramePr>
        <p:xfrm>
          <a:off x="522284" y="3558144"/>
          <a:ext cx="4049715" cy="2738962"/>
        </p:xfrm>
        <a:graphic>
          <a:graphicData uri="http://schemas.openxmlformats.org/drawingml/2006/table">
            <a:tbl>
              <a:tblPr firstRow="1" bandRow="1">
                <a:tableStyleId>{F5AB1C69-6EDB-4FF4-983F-18BD219EF322}</a:tableStyleId>
              </a:tblPr>
              <a:tblGrid>
                <a:gridCol w="1309750">
                  <a:extLst>
                    <a:ext uri="{9D8B030D-6E8A-4147-A177-3AD203B41FA5}">
                      <a16:colId xmlns:a16="http://schemas.microsoft.com/office/drawing/2014/main" val="1522441714"/>
                    </a:ext>
                  </a:extLst>
                </a:gridCol>
                <a:gridCol w="1496400">
                  <a:extLst>
                    <a:ext uri="{9D8B030D-6E8A-4147-A177-3AD203B41FA5}">
                      <a16:colId xmlns:a16="http://schemas.microsoft.com/office/drawing/2014/main" val="372481583"/>
                    </a:ext>
                  </a:extLst>
                </a:gridCol>
                <a:gridCol w="1243565">
                  <a:extLst>
                    <a:ext uri="{9D8B030D-6E8A-4147-A177-3AD203B41FA5}">
                      <a16:colId xmlns:a16="http://schemas.microsoft.com/office/drawing/2014/main" val="4188291208"/>
                    </a:ext>
                  </a:extLst>
                </a:gridCol>
              </a:tblGrid>
              <a:tr h="631678">
                <a:tc>
                  <a:txBody>
                    <a:bodyPr/>
                    <a:lstStyle/>
                    <a:p>
                      <a:pPr algn="ctr"/>
                      <a:endParaRPr lang="zh-TW" altLang="en-US" dirty="0">
                        <a:latin typeface="Microsoft JhengHei" panose="020B0604030504040204" pitchFamily="34" charset="-120"/>
                        <a:ea typeface="Microsoft JhengHei" panose="020B0604030504040204" pitchFamily="34" charset="-120"/>
                      </a:endParaRPr>
                    </a:p>
                  </a:txBody>
                  <a:tcPr anchor="ctr"/>
                </a:tc>
                <a:tc>
                  <a:txBody>
                    <a:bodyPr/>
                    <a:lstStyle/>
                    <a:p>
                      <a:pPr algn="ctr"/>
                      <a:r>
                        <a:rPr lang="zh-TW" altLang="en-US" b="0" dirty="0">
                          <a:solidFill>
                            <a:schemeClr val="tx1"/>
                          </a:solidFill>
                          <a:latin typeface="Microsoft JhengHei" panose="020B0604030504040204" pitchFamily="34" charset="-120"/>
                          <a:ea typeface="Microsoft JhengHei" panose="020B0604030504040204" pitchFamily="34" charset="-120"/>
                        </a:rPr>
                        <a:t>泡沫擴張期</a:t>
                      </a:r>
                    </a:p>
                  </a:txBody>
                  <a:tcPr anchor="ctr"/>
                </a:tc>
                <a:tc>
                  <a:txBody>
                    <a:bodyPr/>
                    <a:lstStyle/>
                    <a:p>
                      <a:pPr algn="ctr"/>
                      <a:r>
                        <a:rPr lang="zh-TW" altLang="en-US" b="0" dirty="0">
                          <a:solidFill>
                            <a:schemeClr val="tx1"/>
                          </a:solidFill>
                          <a:latin typeface="Microsoft JhengHei" panose="020B0604030504040204" pitchFamily="34" charset="-120"/>
                          <a:ea typeface="Microsoft JhengHei" panose="020B0604030504040204" pitchFamily="34" charset="-120"/>
                        </a:rPr>
                        <a:t>台灣</a:t>
                      </a:r>
                      <a:endParaRPr lang="en-US" altLang="zh-TW" b="0" dirty="0">
                        <a:solidFill>
                          <a:schemeClr val="tx1"/>
                        </a:solidFill>
                        <a:latin typeface="Microsoft JhengHei" panose="020B0604030504040204" pitchFamily="34" charset="-120"/>
                        <a:ea typeface="Microsoft JhengHei" panose="020B0604030504040204" pitchFamily="34" charset="-120"/>
                      </a:endParaRPr>
                    </a:p>
                    <a:p>
                      <a:pPr algn="ctr"/>
                      <a:r>
                        <a:rPr lang="zh-TW" altLang="en-US" b="0" dirty="0">
                          <a:solidFill>
                            <a:schemeClr val="tx1"/>
                          </a:solidFill>
                          <a:latin typeface="Microsoft JhengHei" panose="020B0604030504040204" pitchFamily="34" charset="-120"/>
                          <a:ea typeface="Microsoft JhengHei" panose="020B0604030504040204" pitchFamily="34" charset="-120"/>
                        </a:rPr>
                        <a:t>加權指數</a:t>
                      </a:r>
                    </a:p>
                  </a:txBody>
                  <a:tcPr anchor="ctr"/>
                </a:tc>
                <a:extLst>
                  <a:ext uri="{0D108BD9-81ED-4DB2-BD59-A6C34878D82A}">
                    <a16:rowId xmlns:a16="http://schemas.microsoft.com/office/drawing/2014/main" val="1033679768"/>
                  </a:ext>
                </a:extLst>
              </a:tr>
              <a:tr h="10494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solidFill>
                            <a:schemeClr val="tx1"/>
                          </a:solidFill>
                          <a:latin typeface="Microsoft JhengHei" panose="020B0604030504040204" pitchFamily="34" charset="-120"/>
                          <a:ea typeface="Microsoft JhengHei" panose="020B0604030504040204" pitchFamily="34" charset="-120"/>
                        </a:rPr>
                        <a:t>CAGR</a:t>
                      </a:r>
                    </a:p>
                  </a:txBody>
                  <a:tcPr anchor="ctr"/>
                </a:tc>
                <a:tc>
                  <a:txBody>
                    <a:bodyPr/>
                    <a:lstStyle/>
                    <a:p>
                      <a:pPr algn="ctr"/>
                      <a:r>
                        <a:rPr lang="en-US" altLang="zh-TW" b="0" dirty="0">
                          <a:latin typeface="Microsoft JhengHei" panose="020B0604030504040204" pitchFamily="34" charset="-120"/>
                          <a:ea typeface="Microsoft JhengHei" panose="020B0604030504040204" pitchFamily="34" charset="-120"/>
                        </a:rPr>
                        <a:t>6.55%</a:t>
                      </a:r>
                      <a:endParaRPr lang="zh-TW" altLang="en-US"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b="0" dirty="0">
                          <a:latin typeface="Microsoft JhengHei" panose="020B0604030504040204" pitchFamily="34" charset="-120"/>
                          <a:ea typeface="Microsoft JhengHei" panose="020B0604030504040204" pitchFamily="34" charset="-120"/>
                        </a:rPr>
                        <a:t>5.79%</a:t>
                      </a:r>
                      <a:endParaRPr lang="zh-TW" altLang="en-US" b="0" dirty="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2699643757"/>
                  </a:ext>
                </a:extLst>
              </a:tr>
              <a:tr h="10494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solidFill>
                            <a:schemeClr val="tx1"/>
                          </a:solidFill>
                          <a:latin typeface="Microsoft JhengHei" panose="020B0604030504040204" pitchFamily="34" charset="-120"/>
                          <a:ea typeface="Microsoft JhengHei" panose="020B0604030504040204" pitchFamily="34" charset="-120"/>
                        </a:rPr>
                        <a:t>Sharpe Ratio</a:t>
                      </a:r>
                      <a:endParaRPr lang="zh-TW" altLang="en-US" b="0" dirty="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b="0" dirty="0">
                          <a:latin typeface="Microsoft JhengHei" panose="020B0604030504040204" pitchFamily="34" charset="-120"/>
                          <a:ea typeface="Microsoft JhengHei" panose="020B0604030504040204" pitchFamily="34" charset="-120"/>
                        </a:rPr>
                        <a:t>0.83</a:t>
                      </a:r>
                      <a:endParaRPr lang="zh-TW" altLang="en-US"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b="0" dirty="0">
                          <a:latin typeface="Microsoft JhengHei" panose="020B0604030504040204" pitchFamily="34" charset="-120"/>
                          <a:ea typeface="Microsoft JhengHei" panose="020B0604030504040204" pitchFamily="34" charset="-120"/>
                        </a:rPr>
                        <a:t>0.66</a:t>
                      </a:r>
                      <a:endParaRPr lang="zh-TW" altLang="en-US" b="0" dirty="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3798303545"/>
                  </a:ext>
                </a:extLst>
              </a:tr>
            </a:tbl>
          </a:graphicData>
        </a:graphic>
      </p:graphicFrame>
      <p:graphicFrame>
        <p:nvGraphicFramePr>
          <p:cNvPr id="6" name="表格 5">
            <a:extLst>
              <a:ext uri="{FF2B5EF4-FFF2-40B4-BE49-F238E27FC236}">
                <a16:creationId xmlns:a16="http://schemas.microsoft.com/office/drawing/2014/main" id="{6A6F39B9-6908-2A85-2C3D-A420C8D8DE79}"/>
              </a:ext>
            </a:extLst>
          </p:cNvPr>
          <p:cNvGraphicFramePr>
            <a:graphicFrameLocks noGrp="1"/>
          </p:cNvGraphicFramePr>
          <p:nvPr>
            <p:extLst>
              <p:ext uri="{D42A27DB-BD31-4B8C-83A1-F6EECF244321}">
                <p14:modId xmlns:p14="http://schemas.microsoft.com/office/powerpoint/2010/main" val="17049680"/>
              </p:ext>
            </p:extLst>
          </p:nvPr>
        </p:nvGraphicFramePr>
        <p:xfrm>
          <a:off x="4909211" y="3558144"/>
          <a:ext cx="3931552" cy="1689521"/>
        </p:xfrm>
        <a:graphic>
          <a:graphicData uri="http://schemas.openxmlformats.org/drawingml/2006/table">
            <a:tbl>
              <a:tblPr firstRow="1" bandRow="1">
                <a:tableStyleId>{F5AB1C69-6EDB-4FF4-983F-18BD219EF322}</a:tableStyleId>
              </a:tblPr>
              <a:tblGrid>
                <a:gridCol w="1271534">
                  <a:extLst>
                    <a:ext uri="{9D8B030D-6E8A-4147-A177-3AD203B41FA5}">
                      <a16:colId xmlns:a16="http://schemas.microsoft.com/office/drawing/2014/main" val="1522441714"/>
                    </a:ext>
                  </a:extLst>
                </a:gridCol>
                <a:gridCol w="1452738">
                  <a:extLst>
                    <a:ext uri="{9D8B030D-6E8A-4147-A177-3AD203B41FA5}">
                      <a16:colId xmlns:a16="http://schemas.microsoft.com/office/drawing/2014/main" val="372481583"/>
                    </a:ext>
                  </a:extLst>
                </a:gridCol>
                <a:gridCol w="1207280">
                  <a:extLst>
                    <a:ext uri="{9D8B030D-6E8A-4147-A177-3AD203B41FA5}">
                      <a16:colId xmlns:a16="http://schemas.microsoft.com/office/drawing/2014/main" val="4188291208"/>
                    </a:ext>
                  </a:extLst>
                </a:gridCol>
              </a:tblGrid>
              <a:tr h="631678">
                <a:tc>
                  <a:txBody>
                    <a:bodyPr/>
                    <a:lstStyle/>
                    <a:p>
                      <a:pPr algn="ctr"/>
                      <a:endParaRPr lang="zh-TW" altLang="en-US"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b="0" dirty="0" err="1">
                          <a:solidFill>
                            <a:schemeClr val="tx1"/>
                          </a:solidFill>
                          <a:latin typeface="Microsoft JhengHei" panose="020B0604030504040204" pitchFamily="34" charset="-120"/>
                          <a:ea typeface="Microsoft JhengHei" panose="020B0604030504040204" pitchFamily="34" charset="-120"/>
                        </a:rPr>
                        <a:t>Levene</a:t>
                      </a:r>
                      <a:endParaRPr lang="en-US" altLang="zh-TW" b="0" dirty="0">
                        <a:solidFill>
                          <a:schemeClr val="tx1"/>
                        </a:solidFill>
                        <a:latin typeface="Microsoft JhengHei" panose="020B0604030504040204" pitchFamily="34" charset="-120"/>
                        <a:ea typeface="Microsoft JhengHei" panose="020B0604030504040204" pitchFamily="34" charset="-120"/>
                      </a:endParaRPr>
                    </a:p>
                    <a:p>
                      <a:pPr algn="ctr"/>
                      <a:r>
                        <a:rPr lang="zh-TW" altLang="en-US" b="0" dirty="0">
                          <a:solidFill>
                            <a:schemeClr val="tx1"/>
                          </a:solidFill>
                          <a:latin typeface="Microsoft JhengHei" panose="020B0604030504040204" pitchFamily="34" charset="-120"/>
                          <a:ea typeface="Microsoft JhengHei" panose="020B0604030504040204" pitchFamily="34" charset="-120"/>
                        </a:rPr>
                        <a:t>變異數檢定</a:t>
                      </a:r>
                    </a:p>
                  </a:txBody>
                  <a:tcPr anchor="ctr"/>
                </a:tc>
                <a:tc>
                  <a:txBody>
                    <a:bodyPr/>
                    <a:lstStyle/>
                    <a:p>
                      <a:pPr algn="ctr"/>
                      <a:r>
                        <a:rPr lang="zh-TW" altLang="en-US" b="0" dirty="0">
                          <a:solidFill>
                            <a:schemeClr val="tx1"/>
                          </a:solidFill>
                          <a:latin typeface="Microsoft JhengHei" panose="020B0604030504040204" pitchFamily="34" charset="-120"/>
                          <a:ea typeface="Microsoft JhengHei" panose="020B0604030504040204" pitchFamily="34" charset="-120"/>
                        </a:rPr>
                        <a:t>獨立樣本</a:t>
                      </a:r>
                      <a:r>
                        <a:rPr lang="en-US" altLang="zh-TW" b="0" dirty="0">
                          <a:solidFill>
                            <a:schemeClr val="tx1"/>
                          </a:solidFill>
                          <a:latin typeface="Microsoft JhengHei" panose="020B0604030504040204" pitchFamily="34" charset="-120"/>
                          <a:ea typeface="Microsoft JhengHei" panose="020B0604030504040204" pitchFamily="34" charset="-120"/>
                        </a:rPr>
                        <a:t>T</a:t>
                      </a:r>
                      <a:r>
                        <a:rPr lang="zh-TW" altLang="en-US" b="0" dirty="0">
                          <a:solidFill>
                            <a:schemeClr val="tx1"/>
                          </a:solidFill>
                          <a:latin typeface="Microsoft JhengHei" panose="020B0604030504040204" pitchFamily="34" charset="-120"/>
                          <a:ea typeface="Microsoft JhengHei" panose="020B0604030504040204" pitchFamily="34" charset="-120"/>
                        </a:rPr>
                        <a:t>檢定</a:t>
                      </a:r>
                    </a:p>
                  </a:txBody>
                  <a:tcPr anchor="ctr"/>
                </a:tc>
                <a:extLst>
                  <a:ext uri="{0D108BD9-81ED-4DB2-BD59-A6C34878D82A}">
                    <a16:rowId xmlns:a16="http://schemas.microsoft.com/office/drawing/2014/main" val="1033679768"/>
                  </a:ext>
                </a:extLst>
              </a:tr>
              <a:tr h="10494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solidFill>
                            <a:schemeClr val="tx1"/>
                          </a:solidFill>
                          <a:latin typeface="Microsoft JhengHei" panose="020B0604030504040204" pitchFamily="34" charset="-120"/>
                          <a:ea typeface="Microsoft JhengHei" panose="020B0604030504040204" pitchFamily="34" charset="-120"/>
                        </a:rPr>
                        <a:t>P-value</a:t>
                      </a:r>
                      <a:endParaRPr lang="zh-TW" altLang="en-US" b="0" dirty="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b="0" dirty="0">
                          <a:latin typeface="Microsoft JhengHei" panose="020B0604030504040204" pitchFamily="34" charset="-120"/>
                          <a:ea typeface="Microsoft JhengHei" panose="020B0604030504040204" pitchFamily="34" charset="-120"/>
                        </a:rPr>
                        <a:t>0.000***</a:t>
                      </a:r>
                      <a:endParaRPr lang="zh-TW" altLang="en-US"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b="0" dirty="0">
                          <a:latin typeface="Microsoft JhengHei" panose="020B0604030504040204" pitchFamily="34" charset="-120"/>
                          <a:ea typeface="Microsoft JhengHei" panose="020B0604030504040204" pitchFamily="34" charset="-120"/>
                        </a:rPr>
                        <a:t>0.02*</a:t>
                      </a:r>
                      <a:endParaRPr lang="zh-TW" altLang="en-US" b="0" dirty="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3798303545"/>
                  </a:ext>
                </a:extLst>
              </a:tr>
            </a:tbl>
          </a:graphicData>
        </a:graphic>
      </p:graphicFrame>
      <p:sp>
        <p:nvSpPr>
          <p:cNvPr id="4" name="投影片編號版面配置區 3">
            <a:extLst>
              <a:ext uri="{FF2B5EF4-FFF2-40B4-BE49-F238E27FC236}">
                <a16:creationId xmlns:a16="http://schemas.microsoft.com/office/drawing/2014/main" id="{9E030EC9-1359-FE05-0796-3BF58A1EEFDC}"/>
              </a:ext>
            </a:extLst>
          </p:cNvPr>
          <p:cNvSpPr>
            <a:spLocks noGrp="1"/>
          </p:cNvSpPr>
          <p:nvPr>
            <p:ph type="sldNum" sz="quarter" idx="12"/>
          </p:nvPr>
        </p:nvSpPr>
        <p:spPr/>
        <p:txBody>
          <a:bodyPr/>
          <a:lstStyle/>
          <a:p>
            <a:fld id="{30A4F673-566E-4994-9325-4509F8D5850D}" type="slidenum">
              <a:rPr lang="zh-TW" altLang="en-US" smtClean="0"/>
              <a:t>37</a:t>
            </a:fld>
            <a:endParaRPr lang="zh-TW" altLang="en-US"/>
          </a:p>
        </p:txBody>
      </p:sp>
    </p:spTree>
    <p:extLst>
      <p:ext uri="{BB962C8B-B14F-4D97-AF65-F5344CB8AC3E}">
        <p14:creationId xmlns:p14="http://schemas.microsoft.com/office/powerpoint/2010/main" val="2825324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017431" y="496450"/>
            <a:ext cx="1670574" cy="1085382"/>
          </a:xfrm>
        </p:spPr>
        <p:txBody>
          <a:bodyPr/>
          <a:lstStyle/>
          <a:p>
            <a:r>
              <a:rPr lang="zh-TW" altLang="en-US" b="1" dirty="0">
                <a:latin typeface="微軟正黑體" panose="020B0604030504040204" pitchFamily="34" charset="-120"/>
                <a:ea typeface="微軟正黑體" panose="020B0604030504040204" pitchFamily="34" charset="-120"/>
              </a:rPr>
              <a:t>目錄</a:t>
            </a:r>
          </a:p>
        </p:txBody>
      </p:sp>
      <p:sp>
        <p:nvSpPr>
          <p:cNvPr id="3" name="內容版面配置區 2"/>
          <p:cNvSpPr>
            <a:spLocks noGrp="1"/>
          </p:cNvSpPr>
          <p:nvPr>
            <p:ph idx="1"/>
          </p:nvPr>
        </p:nvSpPr>
        <p:spPr>
          <a:xfrm>
            <a:off x="1017431" y="1825624"/>
            <a:ext cx="7160656" cy="4691085"/>
          </a:xfrm>
        </p:spPr>
        <p:txBody>
          <a:bodyPr/>
          <a:lstStyle/>
          <a:p>
            <a:pPr>
              <a:lnSpc>
                <a:spcPct val="150000"/>
              </a:lnSpc>
            </a:pPr>
            <a:r>
              <a:rPr lang="zh-TW" altLang="en-US" dirty="0">
                <a:solidFill>
                  <a:schemeClr val="bg2">
                    <a:lumMod val="90000"/>
                  </a:schemeClr>
                </a:solidFill>
                <a:latin typeface="微軟正黑體" panose="020B0604030504040204" pitchFamily="34" charset="-120"/>
                <a:ea typeface="微軟正黑體" panose="020B0604030504040204" pitchFamily="34" charset="-120"/>
              </a:rPr>
              <a:t>研究動機</a:t>
            </a:r>
          </a:p>
          <a:p>
            <a:pPr>
              <a:lnSpc>
                <a:spcPct val="150000"/>
              </a:lnSpc>
            </a:pPr>
            <a:r>
              <a:rPr lang="zh-TW" altLang="en-US" dirty="0">
                <a:solidFill>
                  <a:schemeClr val="bg2">
                    <a:lumMod val="90000"/>
                  </a:schemeClr>
                </a:solidFill>
                <a:latin typeface="微軟正黑體" panose="020B0604030504040204" pitchFamily="34" charset="-120"/>
                <a:ea typeface="微軟正黑體" panose="020B0604030504040204" pitchFamily="34" charset="-120"/>
              </a:rPr>
              <a:t>文獻回顧</a:t>
            </a:r>
            <a:endParaRPr lang="en-US" altLang="zh-TW" dirty="0">
              <a:solidFill>
                <a:schemeClr val="bg2">
                  <a:lumMod val="90000"/>
                </a:schemeClr>
              </a:solidFill>
              <a:latin typeface="微軟正黑體" panose="020B0604030504040204" pitchFamily="34" charset="-120"/>
              <a:ea typeface="微軟正黑體" panose="020B0604030504040204" pitchFamily="34" charset="-120"/>
            </a:endParaRPr>
          </a:p>
          <a:p>
            <a:pPr>
              <a:lnSpc>
                <a:spcPct val="150000"/>
              </a:lnSpc>
            </a:pPr>
            <a:r>
              <a:rPr lang="zh-TW" altLang="en-US" dirty="0">
                <a:solidFill>
                  <a:schemeClr val="bg2">
                    <a:lumMod val="90000"/>
                  </a:schemeClr>
                </a:solidFill>
                <a:latin typeface="微軟正黑體" panose="020B0604030504040204" pitchFamily="34" charset="-120"/>
                <a:ea typeface="微軟正黑體" panose="020B0604030504040204" pitchFamily="34" charset="-120"/>
              </a:rPr>
              <a:t>研究方法</a:t>
            </a:r>
            <a:endParaRPr lang="en-US" altLang="zh-TW" dirty="0">
              <a:solidFill>
                <a:schemeClr val="bg2">
                  <a:lumMod val="90000"/>
                </a:schemeClr>
              </a:solidFill>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實證結果</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zh-TW" altLang="en-US" dirty="0">
                <a:solidFill>
                  <a:schemeClr val="bg2">
                    <a:lumMod val="90000"/>
                  </a:schemeClr>
                </a:solidFill>
                <a:latin typeface="微軟正黑體" panose="020B0604030504040204" pitchFamily="34" charset="-120"/>
                <a:ea typeface="微軟正黑體" panose="020B0604030504040204" pitchFamily="34" charset="-120"/>
              </a:rPr>
              <a:t>結論</a:t>
            </a:r>
            <a:endParaRPr lang="en-US" altLang="zh-TW" dirty="0">
              <a:solidFill>
                <a:schemeClr val="bg2">
                  <a:lumMod val="90000"/>
                </a:schemeClr>
              </a:solidFill>
              <a:latin typeface="微軟正黑體" panose="020B0604030504040204" pitchFamily="34" charset="-120"/>
              <a:ea typeface="微軟正黑體" panose="020B0604030504040204" pitchFamily="34" charset="-120"/>
            </a:endParaRPr>
          </a:p>
          <a:p>
            <a:pPr>
              <a:lnSpc>
                <a:spcPct val="150000"/>
              </a:lnSpc>
            </a:pPr>
            <a:endParaRPr lang="en-US" altLang="zh-TW" dirty="0">
              <a:latin typeface="微軟正黑體" panose="020B0604030504040204" pitchFamily="34" charset="-120"/>
              <a:ea typeface="微軟正黑體" panose="020B0604030504040204" pitchFamily="34" charset="-120"/>
            </a:endParaRPr>
          </a:p>
          <a:p>
            <a:pPr>
              <a:lnSpc>
                <a:spcPct val="150000"/>
              </a:lnSpc>
            </a:pP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8A334618-1F2F-E6CC-EDD4-253208C703BA}"/>
              </a:ext>
            </a:extLst>
          </p:cNvPr>
          <p:cNvSpPr>
            <a:spLocks noGrp="1"/>
          </p:cNvSpPr>
          <p:nvPr>
            <p:ph type="sldNum" sz="quarter" idx="12"/>
          </p:nvPr>
        </p:nvSpPr>
        <p:spPr/>
        <p:txBody>
          <a:bodyPr/>
          <a:lstStyle/>
          <a:p>
            <a:fld id="{30A4F673-566E-4994-9325-4509F8D5850D}" type="slidenum">
              <a:rPr lang="zh-TW" altLang="en-US" smtClean="0"/>
              <a:t>38</a:t>
            </a:fld>
            <a:endParaRPr lang="zh-TW" altLang="en-US"/>
          </a:p>
        </p:txBody>
      </p:sp>
    </p:spTree>
    <p:extLst>
      <p:ext uri="{BB962C8B-B14F-4D97-AF65-F5344CB8AC3E}">
        <p14:creationId xmlns:p14="http://schemas.microsoft.com/office/powerpoint/2010/main" val="4136769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a:stretch>
        </a:blipFill>
        <a:effectLst/>
      </p:bgPr>
    </p:bg>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DAF33DE0-439D-F934-6540-BEF37A4F7DF1}"/>
              </a:ext>
            </a:extLst>
          </p:cNvPr>
          <p:cNvPicPr>
            <a:picLocks noChangeAspect="1"/>
          </p:cNvPicPr>
          <p:nvPr/>
        </p:nvPicPr>
        <p:blipFill>
          <a:blip r:embed="rId4"/>
          <a:stretch>
            <a:fillRect/>
          </a:stretch>
        </p:blipFill>
        <p:spPr>
          <a:xfrm>
            <a:off x="92300" y="5586573"/>
            <a:ext cx="2549299" cy="1193800"/>
          </a:xfrm>
          <a:prstGeom prst="rect">
            <a:avLst/>
          </a:prstGeom>
        </p:spPr>
      </p:pic>
      <p:sp>
        <p:nvSpPr>
          <p:cNvPr id="7" name="矩形 6">
            <a:extLst>
              <a:ext uri="{FF2B5EF4-FFF2-40B4-BE49-F238E27FC236}">
                <a16:creationId xmlns:a16="http://schemas.microsoft.com/office/drawing/2014/main" id="{1E997A88-46F9-F743-16AE-1F29DC2D7739}"/>
              </a:ext>
            </a:extLst>
          </p:cNvPr>
          <p:cNvSpPr/>
          <p:nvPr/>
        </p:nvSpPr>
        <p:spPr>
          <a:xfrm>
            <a:off x="-114300" y="-10886"/>
            <a:ext cx="9258300" cy="446314"/>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內容版面配置區 2"/>
          <p:cNvSpPr>
            <a:spLocks noGrp="1"/>
          </p:cNvSpPr>
          <p:nvPr>
            <p:ph idx="1"/>
          </p:nvPr>
        </p:nvSpPr>
        <p:spPr>
          <a:xfrm>
            <a:off x="550727" y="1571650"/>
            <a:ext cx="8337844" cy="5286350"/>
          </a:xfrm>
        </p:spPr>
        <p:txBody>
          <a:bodyPr>
            <a:normAutofit/>
          </a:bodyPr>
          <a:lstStyle/>
          <a:p>
            <a:pPr>
              <a:lnSpc>
                <a:spcPct val="150000"/>
              </a:lnSpc>
            </a:pPr>
            <a:r>
              <a:rPr lang="zh-TW" altLang="en-US" sz="2400" dirty="0">
                <a:latin typeface="微軟正黑體" panose="020B0604030504040204" pitchFamily="34" charset="-120"/>
                <a:ea typeface="微軟正黑體" panose="020B0604030504040204" pitchFamily="34" charset="-120"/>
              </a:rPr>
              <a:t>回測設定：</a:t>
            </a:r>
            <a:endParaRPr lang="en-US" altLang="zh-TW" sz="2400" dirty="0">
              <a:latin typeface="微軟正黑體" panose="020B0604030504040204" pitchFamily="34" charset="-120"/>
              <a:ea typeface="微軟正黑體" panose="020B0604030504040204" pitchFamily="34" charset="-120"/>
            </a:endParaRPr>
          </a:p>
          <a:p>
            <a:pPr lvl="1">
              <a:lnSpc>
                <a:spcPct val="150000"/>
              </a:lnSpc>
            </a:pPr>
            <a:r>
              <a:rPr lang="zh-TW" altLang="en-US" sz="2000" dirty="0">
                <a:latin typeface="微軟正黑體" panose="020B0604030504040204" pitchFamily="34" charset="-120"/>
                <a:ea typeface="微軟正黑體" panose="020B0604030504040204" pitchFamily="34" charset="-120"/>
              </a:rPr>
              <a:t>訓練期間：</a:t>
            </a:r>
            <a:r>
              <a:rPr lang="en-US" altLang="zh-TW" sz="2000" dirty="0">
                <a:latin typeface="微軟正黑體" panose="020B0604030504040204" pitchFamily="34" charset="-120"/>
                <a:ea typeface="微軟正黑體" panose="020B0604030504040204" pitchFamily="34" charset="-120"/>
              </a:rPr>
              <a:t>2012</a:t>
            </a:r>
            <a:r>
              <a:rPr lang="zh-TW" altLang="en-US" sz="2000" dirty="0">
                <a:latin typeface="微軟正黑體" panose="020B0604030504040204" pitchFamily="34" charset="-120"/>
                <a:ea typeface="微軟正黑體" panose="020B0604030504040204" pitchFamily="34" charset="-120"/>
              </a:rPr>
              <a:t>年至</a:t>
            </a:r>
            <a:r>
              <a:rPr lang="en-US" altLang="zh-TW" sz="2000" dirty="0">
                <a:latin typeface="微軟正黑體" panose="020B0604030504040204" pitchFamily="34" charset="-120"/>
                <a:ea typeface="微軟正黑體" panose="020B0604030504040204" pitchFamily="34" charset="-120"/>
              </a:rPr>
              <a:t>2019</a:t>
            </a:r>
            <a:r>
              <a:rPr lang="zh-TW" altLang="en-US" sz="2000" dirty="0">
                <a:latin typeface="微軟正黑體" panose="020B0604030504040204" pitchFamily="34" charset="-120"/>
                <a:ea typeface="微軟正黑體" panose="020B0604030504040204" pitchFamily="34" charset="-120"/>
              </a:rPr>
              <a:t>年</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zh-TW" altLang="en-US" sz="2000" dirty="0">
                <a:latin typeface="微軟正黑體" panose="020B0604030504040204" pitchFamily="34" charset="-120"/>
                <a:ea typeface="微軟正黑體" panose="020B0604030504040204" pitchFamily="34" charset="-120"/>
              </a:rPr>
              <a:t>測試期間：</a:t>
            </a:r>
            <a:r>
              <a:rPr lang="en-US" altLang="zh-TW" sz="2000" dirty="0">
                <a:latin typeface="微軟正黑體" panose="020B0604030504040204" pitchFamily="34" charset="-120"/>
                <a:ea typeface="微軟正黑體" panose="020B0604030504040204" pitchFamily="34" charset="-120"/>
              </a:rPr>
              <a:t>2020</a:t>
            </a:r>
            <a:r>
              <a:rPr lang="zh-TW" altLang="en-US" sz="2000" dirty="0">
                <a:latin typeface="微軟正黑體" panose="020B0604030504040204" pitchFamily="34" charset="-120"/>
                <a:ea typeface="微軟正黑體" panose="020B0604030504040204" pitchFamily="34" charset="-120"/>
              </a:rPr>
              <a:t>年至</a:t>
            </a:r>
            <a:r>
              <a:rPr lang="en-US" altLang="zh-TW" sz="2000" dirty="0">
                <a:latin typeface="微軟正黑體" panose="020B0604030504040204" pitchFamily="34" charset="-120"/>
                <a:ea typeface="微軟正黑體" panose="020B0604030504040204" pitchFamily="34" charset="-120"/>
              </a:rPr>
              <a:t>2024</a:t>
            </a:r>
            <a:r>
              <a:rPr lang="zh-TW" altLang="en-US" sz="2000" dirty="0">
                <a:latin typeface="微軟正黑體" panose="020B0604030504040204" pitchFamily="34" charset="-120"/>
                <a:ea typeface="微軟正黑體" panose="020B0604030504040204" pitchFamily="34" charset="-120"/>
              </a:rPr>
              <a:t>年</a:t>
            </a:r>
            <a:r>
              <a:rPr lang="en-US" altLang="zh-TW" sz="2000" dirty="0">
                <a:latin typeface="微軟正黑體" panose="020B0604030504040204" pitchFamily="34" charset="-120"/>
                <a:ea typeface="微軟正黑體" panose="020B0604030504040204" pitchFamily="34" charset="-120"/>
              </a:rPr>
              <a:t>4</a:t>
            </a:r>
            <a:r>
              <a:rPr lang="zh-TW" altLang="en-US" sz="2000" dirty="0">
                <a:latin typeface="微軟正黑體" panose="020B0604030504040204" pitchFamily="34" charset="-120"/>
                <a:ea typeface="微軟正黑體" panose="020B0604030504040204" pitchFamily="34" charset="-120"/>
              </a:rPr>
              <a:t>月</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400" dirty="0">
                <a:latin typeface="微軟正黑體" panose="020B0604030504040204" pitchFamily="34" charset="-120"/>
                <a:ea typeface="微軟正黑體" panose="020B0604030504040204" pitchFamily="34" charset="-120"/>
              </a:rPr>
              <a:t>調整投資組合頻率：</a:t>
            </a:r>
            <a:endParaRPr lang="en-US" altLang="zh-TW" sz="2400" dirty="0">
              <a:latin typeface="微軟正黑體" panose="020B0604030504040204" pitchFamily="34" charset="-120"/>
              <a:ea typeface="微軟正黑體" panose="020B0604030504040204" pitchFamily="34" charset="-120"/>
            </a:endParaRPr>
          </a:p>
          <a:p>
            <a:pPr lvl="1">
              <a:lnSpc>
                <a:spcPct val="150000"/>
              </a:lnSpc>
            </a:pPr>
            <a:r>
              <a:rPr lang="zh-TW" altLang="en-US" sz="2000" dirty="0">
                <a:latin typeface="微軟正黑體" panose="020B0604030504040204" pitchFamily="34" charset="-120"/>
                <a:ea typeface="微軟正黑體" panose="020B0604030504040204" pitchFamily="34" charset="-120"/>
              </a:rPr>
              <a:t>月，採用每個月第一交易日之權重，作為每月之調整權重</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400" dirty="0">
                <a:latin typeface="微軟正黑體" panose="020B0604030504040204" pitchFamily="34" charset="-120"/>
                <a:ea typeface="微軟正黑體" panose="020B0604030504040204" pitchFamily="34" charset="-120"/>
              </a:rPr>
              <a:t>費用：</a:t>
            </a:r>
            <a:r>
              <a:rPr lang="en-US" altLang="zh-TW" sz="2400" dirty="0">
                <a:latin typeface="微軟正黑體" panose="020B0604030504040204" pitchFamily="34" charset="-120"/>
                <a:ea typeface="微軟正黑體" panose="020B0604030504040204" pitchFamily="34" charset="-120"/>
              </a:rPr>
              <a:t>0.3%(</a:t>
            </a:r>
            <a:r>
              <a:rPr lang="zh-TW" altLang="en-US" sz="2400" dirty="0">
                <a:latin typeface="微軟正黑體" panose="020B0604030504040204" pitchFamily="34" charset="-120"/>
                <a:ea typeface="微軟正黑體" panose="020B0604030504040204" pitchFamily="34" charset="-120"/>
              </a:rPr>
              <a:t>稅</a:t>
            </a:r>
            <a:r>
              <a:rPr lang="en-US" altLang="zh-TW" sz="2400" dirty="0">
                <a:latin typeface="微軟正黑體" panose="020B0604030504040204" pitchFamily="34" charset="-120"/>
                <a:ea typeface="微軟正黑體" panose="020B0604030504040204" pitchFamily="34" charset="-120"/>
              </a:rPr>
              <a:t>)+0.1425%(</a:t>
            </a:r>
            <a:r>
              <a:rPr lang="zh-TW" altLang="en-US" sz="2400" dirty="0">
                <a:latin typeface="微軟正黑體" panose="020B0604030504040204" pitchFamily="34" charset="-120"/>
                <a:ea typeface="微軟正黑體" panose="020B0604030504040204" pitchFamily="34" charset="-120"/>
              </a:rPr>
              <a:t>手續費</a:t>
            </a:r>
            <a:r>
              <a:rPr lang="en-US" altLang="zh-TW" sz="2400" dirty="0">
                <a:latin typeface="微軟正黑體" panose="020B0604030504040204" pitchFamily="34" charset="-120"/>
                <a:ea typeface="微軟正黑體" panose="020B0604030504040204" pitchFamily="34" charset="-120"/>
              </a:rPr>
              <a:t>)</a:t>
            </a:r>
          </a:p>
          <a:p>
            <a:pPr>
              <a:lnSpc>
                <a:spcPct val="150000"/>
              </a:lnSpc>
            </a:pPr>
            <a:r>
              <a:rPr lang="zh-TW" altLang="en-US" sz="2400" dirty="0">
                <a:latin typeface="微軟正黑體" panose="020B0604030504040204" pitchFamily="34" charset="-120"/>
                <a:ea typeface="微軟正黑體" panose="020B0604030504040204" pitchFamily="34" charset="-120"/>
              </a:rPr>
              <a:t>買賣限制：</a:t>
            </a:r>
            <a:endParaRPr lang="en-US" altLang="zh-TW" sz="2400" dirty="0">
              <a:latin typeface="微軟正黑體" panose="020B0604030504040204" pitchFamily="34" charset="-120"/>
              <a:ea typeface="微軟正黑體" panose="020B0604030504040204" pitchFamily="34" charset="-120"/>
            </a:endParaRPr>
          </a:p>
          <a:p>
            <a:pPr lvl="1">
              <a:lnSpc>
                <a:spcPct val="150000"/>
              </a:lnSpc>
            </a:pPr>
            <a:r>
              <a:rPr lang="zh-TW" altLang="en-US" sz="2000" dirty="0">
                <a:latin typeface="微軟正黑體" panose="020B0604030504040204" pitchFamily="34" charset="-120"/>
                <a:ea typeface="微軟正黑體" panose="020B0604030504040204" pitchFamily="34" charset="-120"/>
              </a:rPr>
              <a:t>考量到放空有借券成本，因此本研究無法放空</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zh-TW" altLang="en-US" sz="2000" dirty="0">
                <a:latin typeface="微軟正黑體" panose="020B0604030504040204" pitchFamily="34" charset="-120"/>
                <a:ea typeface="微軟正黑體" panose="020B0604030504040204" pitchFamily="34" charset="-120"/>
              </a:rPr>
              <a:t>只買賣各個產業市值前</a:t>
            </a:r>
            <a:r>
              <a:rPr lang="en-US" altLang="zh-TW" sz="2000" dirty="0">
                <a:latin typeface="微軟正黑體" panose="020B0604030504040204" pitchFamily="34" charset="-120"/>
                <a:ea typeface="微軟正黑體" panose="020B0604030504040204" pitchFamily="34" charset="-120"/>
              </a:rPr>
              <a:t>10%</a:t>
            </a:r>
            <a:r>
              <a:rPr lang="zh-TW" altLang="en-US" sz="2000" dirty="0">
                <a:latin typeface="微軟正黑體" panose="020B0604030504040204" pitchFamily="34" charset="-120"/>
                <a:ea typeface="微軟正黑體" panose="020B0604030504040204" pitchFamily="34" charset="-120"/>
              </a:rPr>
              <a:t>之股票</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400" dirty="0">
              <a:latin typeface="微軟正黑體" panose="020B0604030504040204" pitchFamily="34" charset="-120"/>
              <a:ea typeface="微軟正黑體" panose="020B0604030504040204" pitchFamily="34" charset="-120"/>
            </a:endParaRPr>
          </a:p>
          <a:p>
            <a:pPr>
              <a:lnSpc>
                <a:spcPct val="150000"/>
              </a:lnSpc>
            </a:pPr>
            <a:endParaRPr lang="en-US" altLang="zh-TW" sz="2400" dirty="0">
              <a:latin typeface="微軟正黑體" panose="020B0604030504040204" pitchFamily="34" charset="-120"/>
              <a:ea typeface="微軟正黑體" panose="020B0604030504040204" pitchFamily="34" charset="-120"/>
            </a:endParaRPr>
          </a:p>
          <a:p>
            <a:pPr>
              <a:lnSpc>
                <a:spcPct val="150000"/>
              </a:lnSpc>
            </a:pPr>
            <a:endParaRPr lang="en-US" altLang="zh-TW" sz="2400" dirty="0">
              <a:latin typeface="微軟正黑體" panose="020B0604030504040204" pitchFamily="34" charset="-120"/>
              <a:ea typeface="微軟正黑體" panose="020B0604030504040204" pitchFamily="34" charset="-120"/>
            </a:endParaRPr>
          </a:p>
          <a:p>
            <a:pPr>
              <a:lnSpc>
                <a:spcPct val="150000"/>
              </a:lnSpc>
            </a:pPr>
            <a:endParaRPr lang="en-US" altLang="zh-TW" sz="2400" dirty="0">
              <a:latin typeface="微軟正黑體" panose="020B0604030504040204" pitchFamily="34" charset="-120"/>
              <a:ea typeface="微軟正黑體" panose="020B0604030504040204" pitchFamily="34" charset="-120"/>
            </a:endParaRPr>
          </a:p>
        </p:txBody>
      </p:sp>
      <p:sp>
        <p:nvSpPr>
          <p:cNvPr id="11" name="五邊形 10">
            <a:extLst>
              <a:ext uri="{FF2B5EF4-FFF2-40B4-BE49-F238E27FC236}">
                <a16:creationId xmlns:a16="http://schemas.microsoft.com/office/drawing/2014/main" id="{CEAA909A-F989-97C4-70FE-C60C9E820DB9}"/>
              </a:ext>
            </a:extLst>
          </p:cNvPr>
          <p:cNvSpPr/>
          <p:nvPr/>
        </p:nvSpPr>
        <p:spPr>
          <a:xfrm>
            <a:off x="0" y="-544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實證結果</a:t>
            </a:r>
          </a:p>
        </p:txBody>
      </p:sp>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577676"/>
            <a:ext cx="7041842" cy="1085382"/>
          </a:xfrm>
        </p:spPr>
        <p:txBody>
          <a:bodyPr>
            <a:normAutofit/>
          </a:bodyPr>
          <a:lstStyle/>
          <a:p>
            <a:r>
              <a:rPr lang="zh-TW" altLang="en-US" sz="4000" b="1" dirty="0">
                <a:latin typeface="微軟正黑體" panose="020B0604030504040204" pitchFamily="34" charset="-120"/>
                <a:ea typeface="微軟正黑體" panose="020B0604030504040204" pitchFamily="34" charset="-120"/>
              </a:rPr>
              <a:t>實證結果</a:t>
            </a:r>
          </a:p>
        </p:txBody>
      </p:sp>
      <p:sp>
        <p:nvSpPr>
          <p:cNvPr id="4" name="內容版面配置區 2">
            <a:extLst>
              <a:ext uri="{FF2B5EF4-FFF2-40B4-BE49-F238E27FC236}">
                <a16:creationId xmlns:a16="http://schemas.microsoft.com/office/drawing/2014/main" id="{0218C2A2-1239-C523-75C7-BC72B694BD6E}"/>
              </a:ext>
            </a:extLst>
          </p:cNvPr>
          <p:cNvSpPr txBox="1">
            <a:spLocks/>
          </p:cNvSpPr>
          <p:nvPr/>
        </p:nvSpPr>
        <p:spPr>
          <a:xfrm>
            <a:off x="550726" y="1759909"/>
            <a:ext cx="8490985" cy="5878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DDDA6069-7F46-3FA9-2130-F7AD0EAFFF1D}"/>
              </a:ext>
            </a:extLst>
          </p:cNvPr>
          <p:cNvSpPr/>
          <p:nvPr/>
        </p:nvSpPr>
        <p:spPr>
          <a:xfrm>
            <a:off x="4409612" y="1469"/>
            <a:ext cx="1188869"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LSTM</a:t>
            </a:r>
            <a:endPar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sp>
        <p:nvSpPr>
          <p:cNvPr id="6" name="矩形 5">
            <a:extLst>
              <a:ext uri="{FF2B5EF4-FFF2-40B4-BE49-F238E27FC236}">
                <a16:creationId xmlns:a16="http://schemas.microsoft.com/office/drawing/2014/main" id="{C418F417-17FC-002E-F303-EC6E67F01B95}"/>
              </a:ext>
            </a:extLst>
          </p:cNvPr>
          <p:cNvSpPr/>
          <p:nvPr/>
        </p:nvSpPr>
        <p:spPr>
          <a:xfrm>
            <a:off x="5961126" y="1469"/>
            <a:ext cx="139318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最大化效用</a:t>
            </a:r>
          </a:p>
        </p:txBody>
      </p:sp>
      <p:sp>
        <p:nvSpPr>
          <p:cNvPr id="8" name="矩形 7">
            <a:extLst>
              <a:ext uri="{FF2B5EF4-FFF2-40B4-BE49-F238E27FC236}">
                <a16:creationId xmlns:a16="http://schemas.microsoft.com/office/drawing/2014/main" id="{290C8819-8DD2-FDCB-D7C4-BDCBBEA7CA85}"/>
              </a:ext>
            </a:extLst>
          </p:cNvPr>
          <p:cNvSpPr/>
          <p:nvPr/>
        </p:nvSpPr>
        <p:spPr>
          <a:xfrm>
            <a:off x="2858097" y="1469"/>
            <a:ext cx="1188870"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B-L</a:t>
            </a:r>
            <a:endPar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sp>
        <p:nvSpPr>
          <p:cNvPr id="9" name="矩形 8">
            <a:extLst>
              <a:ext uri="{FF2B5EF4-FFF2-40B4-BE49-F238E27FC236}">
                <a16:creationId xmlns:a16="http://schemas.microsoft.com/office/drawing/2014/main" id="{774B0F93-A7F3-E897-42F5-BEC1E5C588AB}"/>
              </a:ext>
            </a:extLst>
          </p:cNvPr>
          <p:cNvSpPr/>
          <p:nvPr/>
        </p:nvSpPr>
        <p:spPr>
          <a:xfrm>
            <a:off x="7638037" y="1469"/>
            <a:ext cx="139318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最小化波動</a:t>
            </a:r>
          </a:p>
        </p:txBody>
      </p:sp>
      <p:sp>
        <p:nvSpPr>
          <p:cNvPr id="10" name="內容版面配置區 2">
            <a:extLst>
              <a:ext uri="{FF2B5EF4-FFF2-40B4-BE49-F238E27FC236}">
                <a16:creationId xmlns:a16="http://schemas.microsoft.com/office/drawing/2014/main" id="{68175782-3008-BE34-EF08-11E560C77A14}"/>
              </a:ext>
            </a:extLst>
          </p:cNvPr>
          <p:cNvSpPr txBox="1">
            <a:spLocks/>
          </p:cNvSpPr>
          <p:nvPr/>
        </p:nvSpPr>
        <p:spPr>
          <a:xfrm>
            <a:off x="360083" y="1754466"/>
            <a:ext cx="8976099" cy="46910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2" name="投影片編號版面配置區 11">
            <a:extLst>
              <a:ext uri="{FF2B5EF4-FFF2-40B4-BE49-F238E27FC236}">
                <a16:creationId xmlns:a16="http://schemas.microsoft.com/office/drawing/2014/main" id="{D572709E-C9D0-815C-3528-0C43A93BA880}"/>
              </a:ext>
            </a:extLst>
          </p:cNvPr>
          <p:cNvSpPr>
            <a:spLocks noGrp="1"/>
          </p:cNvSpPr>
          <p:nvPr>
            <p:ph type="sldNum" sz="quarter" idx="12"/>
          </p:nvPr>
        </p:nvSpPr>
        <p:spPr/>
        <p:txBody>
          <a:bodyPr/>
          <a:lstStyle/>
          <a:p>
            <a:fld id="{30A4F673-566E-4994-9325-4509F8D5850D}" type="slidenum">
              <a:rPr lang="zh-TW" altLang="en-US" smtClean="0"/>
              <a:t>39</a:t>
            </a:fld>
            <a:endParaRPr lang="zh-TW" altLang="en-US"/>
          </a:p>
        </p:txBody>
      </p:sp>
    </p:spTree>
    <p:extLst>
      <p:ext uri="{BB962C8B-B14F-4D97-AF65-F5344CB8AC3E}">
        <p14:creationId xmlns:p14="http://schemas.microsoft.com/office/powerpoint/2010/main" val="705361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8000"/>
            <a:lum/>
          </a:blip>
          <a:srcRect/>
          <a:stretch>
            <a:fillRect/>
          </a:stretch>
        </a:blipFill>
        <a:effectLst/>
      </p:bgPr>
    </p:bg>
    <p:spTree>
      <p:nvGrpSpPr>
        <p:cNvPr id="1" name=""/>
        <p:cNvGrpSpPr/>
        <p:nvPr/>
      </p:nvGrpSpPr>
      <p:grpSpPr>
        <a:xfrm>
          <a:off x="0" y="0"/>
          <a:ext cx="0" cy="0"/>
          <a:chOff x="0" y="0"/>
          <a:chExt cx="0" cy="0"/>
        </a:xfrm>
      </p:grpSpPr>
      <p:pic>
        <p:nvPicPr>
          <p:cNvPr id="34" name="圖片 33">
            <a:extLst>
              <a:ext uri="{FF2B5EF4-FFF2-40B4-BE49-F238E27FC236}">
                <a16:creationId xmlns:a16="http://schemas.microsoft.com/office/drawing/2014/main" id="{8B73B178-D82C-7AFB-2337-38997682BB47}"/>
              </a:ext>
            </a:extLst>
          </p:cNvPr>
          <p:cNvPicPr>
            <a:picLocks noChangeAspect="1"/>
          </p:cNvPicPr>
          <p:nvPr/>
        </p:nvPicPr>
        <p:blipFill>
          <a:blip r:embed="rId4"/>
          <a:stretch>
            <a:fillRect/>
          </a:stretch>
        </p:blipFill>
        <p:spPr>
          <a:xfrm>
            <a:off x="-58874" y="5735320"/>
            <a:ext cx="3346357" cy="1952042"/>
          </a:xfrm>
          <a:prstGeom prst="rect">
            <a:avLst/>
          </a:prstGeom>
        </p:spPr>
      </p:pic>
      <p:sp>
        <p:nvSpPr>
          <p:cNvPr id="3" name="內容版面配置區 2"/>
          <p:cNvSpPr>
            <a:spLocks noGrp="1"/>
          </p:cNvSpPr>
          <p:nvPr>
            <p:ph idx="1"/>
          </p:nvPr>
        </p:nvSpPr>
        <p:spPr>
          <a:xfrm>
            <a:off x="403078" y="1759909"/>
            <a:ext cx="8337844" cy="7044267"/>
          </a:xfrm>
        </p:spPr>
        <p:txBody>
          <a:bodyPr>
            <a:normAutofit/>
          </a:bodyPr>
          <a:lstStyle/>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8C981103-07A3-7224-5300-C729A53883D5}"/>
              </a:ext>
            </a:extLst>
          </p:cNvPr>
          <p:cNvSpPr>
            <a:spLocks noGrp="1"/>
          </p:cNvSpPr>
          <p:nvPr>
            <p:ph type="sldNum" sz="quarter" idx="12"/>
          </p:nvPr>
        </p:nvSpPr>
        <p:spPr/>
        <p:txBody>
          <a:bodyPr/>
          <a:lstStyle/>
          <a:p>
            <a:fld id="{30A4F673-566E-4994-9325-4509F8D5850D}" type="slidenum">
              <a:rPr lang="zh-TW" altLang="en-US" smtClean="0"/>
              <a:t>4</a:t>
            </a:fld>
            <a:endParaRPr lang="zh-TW" altLang="en-US"/>
          </a:p>
        </p:txBody>
      </p:sp>
      <p:sp>
        <p:nvSpPr>
          <p:cNvPr id="11" name="內容版面配置區 2">
            <a:extLst>
              <a:ext uri="{FF2B5EF4-FFF2-40B4-BE49-F238E27FC236}">
                <a16:creationId xmlns:a16="http://schemas.microsoft.com/office/drawing/2014/main" id="{343D841C-AA41-BC8F-1E55-1F45FD855B11}"/>
              </a:ext>
            </a:extLst>
          </p:cNvPr>
          <p:cNvSpPr txBox="1">
            <a:spLocks/>
          </p:cNvSpPr>
          <p:nvPr/>
        </p:nvSpPr>
        <p:spPr>
          <a:xfrm>
            <a:off x="555478" y="1912309"/>
            <a:ext cx="7674122" cy="70442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擁擠交易現象，經常只能透過事後驗證，因此通常發現時，投資人已承受大量虧損。</a:t>
            </a:r>
            <a:endPar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nvGrpSpPr>
          <p:cNvPr id="24" name="群組 23">
            <a:extLst>
              <a:ext uri="{FF2B5EF4-FFF2-40B4-BE49-F238E27FC236}">
                <a16:creationId xmlns:a16="http://schemas.microsoft.com/office/drawing/2014/main" id="{85734DB7-D0F9-FAE3-FA42-0BD498D4411F}"/>
              </a:ext>
            </a:extLst>
          </p:cNvPr>
          <p:cNvGrpSpPr/>
          <p:nvPr/>
        </p:nvGrpSpPr>
        <p:grpSpPr>
          <a:xfrm>
            <a:off x="-114300" y="0"/>
            <a:ext cx="9258300" cy="581799"/>
            <a:chOff x="-114300" y="0"/>
            <a:chExt cx="9258300" cy="581799"/>
          </a:xfrm>
        </p:grpSpPr>
        <p:grpSp>
          <p:nvGrpSpPr>
            <p:cNvPr id="25" name="群組 24">
              <a:extLst>
                <a:ext uri="{FF2B5EF4-FFF2-40B4-BE49-F238E27FC236}">
                  <a16:creationId xmlns:a16="http://schemas.microsoft.com/office/drawing/2014/main" id="{1FDE08EF-45B3-C087-A23D-65A5D92C3594}"/>
                </a:ext>
              </a:extLst>
            </p:cNvPr>
            <p:cNvGrpSpPr/>
            <p:nvPr/>
          </p:nvGrpSpPr>
          <p:grpSpPr>
            <a:xfrm>
              <a:off x="-114300" y="0"/>
              <a:ext cx="9258300" cy="581799"/>
              <a:chOff x="-114300" y="0"/>
              <a:chExt cx="9258300" cy="581799"/>
            </a:xfrm>
          </p:grpSpPr>
          <p:sp>
            <p:nvSpPr>
              <p:cNvPr id="27" name="矩形 26">
                <a:extLst>
                  <a:ext uri="{FF2B5EF4-FFF2-40B4-BE49-F238E27FC236}">
                    <a16:creationId xmlns:a16="http://schemas.microsoft.com/office/drawing/2014/main" id="{A909620B-CD6A-99E1-6890-3922D4933FC7}"/>
                  </a:ext>
                </a:extLst>
              </p:cNvPr>
              <p:cNvSpPr/>
              <p:nvPr/>
            </p:nvSpPr>
            <p:spPr>
              <a:xfrm>
                <a:off x="-114300" y="0"/>
                <a:ext cx="9258300" cy="581799"/>
              </a:xfrm>
              <a:prstGeom prst="rect">
                <a:avLst/>
              </a:prstGeom>
              <a:solidFill>
                <a:schemeClr val="accent5">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五邊形 27">
                <a:extLst>
                  <a:ext uri="{FF2B5EF4-FFF2-40B4-BE49-F238E27FC236}">
                    <a16:creationId xmlns:a16="http://schemas.microsoft.com/office/drawing/2014/main" id="{48FE703F-95D3-C32A-8DF1-C1BCF26668A9}"/>
                  </a:ext>
                </a:extLst>
              </p:cNvPr>
              <p:cNvSpPr/>
              <p:nvPr/>
            </p:nvSpPr>
            <p:spPr>
              <a:xfrm>
                <a:off x="0" y="6627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緒論</a:t>
                </a:r>
              </a:p>
            </p:txBody>
          </p:sp>
          <p:sp>
            <p:nvSpPr>
              <p:cNvPr id="29" name="矩形 28">
                <a:extLst>
                  <a:ext uri="{FF2B5EF4-FFF2-40B4-BE49-F238E27FC236}">
                    <a16:creationId xmlns:a16="http://schemas.microsoft.com/office/drawing/2014/main" id="{D1020856-FD35-AD04-00FC-0ADB2B2815C5}"/>
                  </a:ext>
                </a:extLst>
              </p:cNvPr>
              <p:cNvSpPr/>
              <p:nvPr/>
            </p:nvSpPr>
            <p:spPr>
              <a:xfrm>
                <a:off x="2761530" y="65850"/>
                <a:ext cx="197484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研究背景與動機</a:t>
                </a:r>
              </a:p>
            </p:txBody>
          </p:sp>
          <p:sp>
            <p:nvSpPr>
              <p:cNvPr id="30" name="矩形 29">
                <a:extLst>
                  <a:ext uri="{FF2B5EF4-FFF2-40B4-BE49-F238E27FC236}">
                    <a16:creationId xmlns:a16="http://schemas.microsoft.com/office/drawing/2014/main" id="{CF6D1CF7-EC26-7E22-E964-912E25E25EFD}"/>
                  </a:ext>
                </a:extLst>
              </p:cNvPr>
              <p:cNvSpPr/>
              <p:nvPr/>
            </p:nvSpPr>
            <p:spPr>
              <a:xfrm>
                <a:off x="5230303" y="60398"/>
                <a:ext cx="147591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zh-TW" altLang="en-US" sz="1800" dirty="0">
                    <a:latin typeface="微軟正黑體" panose="020B0604030504040204" pitchFamily="34" charset="-120"/>
                    <a:ea typeface="微軟正黑體" panose="020B0604030504040204" pitchFamily="34" charset="-120"/>
                  </a:rPr>
                  <a:t>研究</a:t>
                </a:r>
                <a:r>
                  <a:rPr lang="zh-TW" altLang="en-US" dirty="0">
                    <a:latin typeface="微軟正黑體" panose="020B0604030504040204" pitchFamily="34" charset="-120"/>
                    <a:ea typeface="微軟正黑體" panose="020B0604030504040204" pitchFamily="34" charset="-120"/>
                  </a:rPr>
                  <a:t>目的</a:t>
                </a:r>
                <a:endParaRPr kumimoji="1" lang="zh-TW" altLang="en-US" sz="180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grpSp>
        <p:sp>
          <p:nvSpPr>
            <p:cNvPr id="26" name="矩形 25">
              <a:extLst>
                <a:ext uri="{FF2B5EF4-FFF2-40B4-BE49-F238E27FC236}">
                  <a16:creationId xmlns:a16="http://schemas.microsoft.com/office/drawing/2014/main" id="{F67F3867-344D-3088-621D-0DF303B72286}"/>
                </a:ext>
              </a:extLst>
            </p:cNvPr>
            <p:cNvSpPr/>
            <p:nvPr/>
          </p:nvSpPr>
          <p:spPr>
            <a:xfrm>
              <a:off x="7187151" y="60398"/>
              <a:ext cx="147591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zh-TW" altLang="en-US" sz="1800" dirty="0">
                  <a:latin typeface="微軟正黑體" panose="020B0604030504040204" pitchFamily="34" charset="-120"/>
                  <a:ea typeface="微軟正黑體" panose="020B0604030504040204" pitchFamily="34" charset="-120"/>
                </a:rPr>
                <a:t>研究貢獻</a:t>
              </a:r>
              <a:endParaRPr kumimoji="1" lang="zh-TW" altLang="en-US" sz="180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grpSp>
      <p:sp>
        <p:nvSpPr>
          <p:cNvPr id="33" name="標題 1">
            <a:extLst>
              <a:ext uri="{FF2B5EF4-FFF2-40B4-BE49-F238E27FC236}">
                <a16:creationId xmlns:a16="http://schemas.microsoft.com/office/drawing/2014/main" id="{51043297-161E-D2B5-D003-05F4A0D0BA78}"/>
              </a:ext>
            </a:extLst>
          </p:cNvPr>
          <p:cNvSpPr txBox="1">
            <a:spLocks/>
          </p:cNvSpPr>
          <p:nvPr/>
        </p:nvSpPr>
        <p:spPr>
          <a:xfrm>
            <a:off x="255429" y="674527"/>
            <a:ext cx="3893238" cy="10853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4000" b="1" dirty="0">
                <a:latin typeface="微軟正黑體" panose="020B0604030504040204" pitchFamily="34" charset="-120"/>
                <a:ea typeface="微軟正黑體" panose="020B0604030504040204" pitchFamily="34" charset="-120"/>
              </a:rPr>
              <a:t>研究背景與動機</a:t>
            </a:r>
          </a:p>
        </p:txBody>
      </p:sp>
    </p:spTree>
    <p:extLst>
      <p:ext uri="{BB962C8B-B14F-4D97-AF65-F5344CB8AC3E}">
        <p14:creationId xmlns:p14="http://schemas.microsoft.com/office/powerpoint/2010/main" val="26735024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E997A88-46F9-F743-16AE-1F29DC2D7739}"/>
              </a:ext>
            </a:extLst>
          </p:cNvPr>
          <p:cNvSpPr/>
          <p:nvPr/>
        </p:nvSpPr>
        <p:spPr>
          <a:xfrm>
            <a:off x="-114300" y="-10886"/>
            <a:ext cx="9258300" cy="446314"/>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內容版面配置區 2"/>
          <p:cNvSpPr>
            <a:spLocks noGrp="1"/>
          </p:cNvSpPr>
          <p:nvPr>
            <p:ph idx="1"/>
          </p:nvPr>
        </p:nvSpPr>
        <p:spPr>
          <a:xfrm>
            <a:off x="550727" y="1759909"/>
            <a:ext cx="8337844" cy="5286350"/>
          </a:xfrm>
        </p:spPr>
        <p:txBody>
          <a:bodyPr>
            <a:normAutofit/>
          </a:bodyPr>
          <a:lstStyle/>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p:txBody>
      </p:sp>
      <p:sp>
        <p:nvSpPr>
          <p:cNvPr id="11" name="五邊形 10">
            <a:extLst>
              <a:ext uri="{FF2B5EF4-FFF2-40B4-BE49-F238E27FC236}">
                <a16:creationId xmlns:a16="http://schemas.microsoft.com/office/drawing/2014/main" id="{CEAA909A-F989-97C4-70FE-C60C9E820DB9}"/>
              </a:ext>
            </a:extLst>
          </p:cNvPr>
          <p:cNvSpPr/>
          <p:nvPr/>
        </p:nvSpPr>
        <p:spPr>
          <a:xfrm>
            <a:off x="0" y="-544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prstClr val="white"/>
                </a:solidFill>
                <a:latin typeface="微軟正黑體" panose="020B0604030504040204" pitchFamily="34" charset="-120"/>
                <a:ea typeface="微軟正黑體" panose="020B0604030504040204" pitchFamily="34" charset="-120"/>
              </a:rPr>
              <a:t>實證結果</a:t>
            </a:r>
            <a:endParaRPr kumimoji="0" lang="zh-TW" altLang="en-US"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674527"/>
            <a:ext cx="7041842" cy="1085382"/>
          </a:xfrm>
        </p:spPr>
        <p:txBody>
          <a:bodyPr>
            <a:normAutofit/>
          </a:bodyPr>
          <a:lstStyle/>
          <a:p>
            <a:r>
              <a:rPr lang="en-US" altLang="zh-TW" sz="4000" b="1" dirty="0">
                <a:latin typeface="微軟正黑體" panose="020B0604030504040204" pitchFamily="34" charset="-120"/>
                <a:ea typeface="微軟正黑體" panose="020B0604030504040204" pitchFamily="34" charset="-120"/>
              </a:rPr>
              <a:t>B-L</a:t>
            </a:r>
            <a:endParaRPr lang="zh-TW" altLang="en-US" sz="4000" b="1" dirty="0">
              <a:latin typeface="微軟正黑體" panose="020B0604030504040204" pitchFamily="34" charset="-120"/>
              <a:ea typeface="微軟正黑體" panose="020B0604030504040204" pitchFamily="34" charset="-120"/>
            </a:endParaRPr>
          </a:p>
        </p:txBody>
      </p:sp>
      <p:sp>
        <p:nvSpPr>
          <p:cNvPr id="4" name="內容版面配置區 2">
            <a:extLst>
              <a:ext uri="{FF2B5EF4-FFF2-40B4-BE49-F238E27FC236}">
                <a16:creationId xmlns:a16="http://schemas.microsoft.com/office/drawing/2014/main" id="{0218C2A2-1239-C523-75C7-BC72B694BD6E}"/>
              </a:ext>
            </a:extLst>
          </p:cNvPr>
          <p:cNvSpPr txBox="1">
            <a:spLocks/>
          </p:cNvSpPr>
          <p:nvPr/>
        </p:nvSpPr>
        <p:spPr>
          <a:xfrm>
            <a:off x="550726" y="1759909"/>
            <a:ext cx="8490985" cy="5878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DDDA6069-7F46-3FA9-2130-F7AD0EAFFF1D}"/>
              </a:ext>
            </a:extLst>
          </p:cNvPr>
          <p:cNvSpPr/>
          <p:nvPr/>
        </p:nvSpPr>
        <p:spPr>
          <a:xfrm>
            <a:off x="4409612" y="1469"/>
            <a:ext cx="1188869"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LSTM</a:t>
            </a:r>
            <a:endPar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sp>
        <p:nvSpPr>
          <p:cNvPr id="6" name="矩形 5">
            <a:extLst>
              <a:ext uri="{FF2B5EF4-FFF2-40B4-BE49-F238E27FC236}">
                <a16:creationId xmlns:a16="http://schemas.microsoft.com/office/drawing/2014/main" id="{C418F417-17FC-002E-F303-EC6E67F01B95}"/>
              </a:ext>
            </a:extLst>
          </p:cNvPr>
          <p:cNvSpPr/>
          <p:nvPr/>
        </p:nvSpPr>
        <p:spPr>
          <a:xfrm>
            <a:off x="5961126" y="1469"/>
            <a:ext cx="139318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最大化效用</a:t>
            </a:r>
          </a:p>
        </p:txBody>
      </p:sp>
      <p:sp>
        <p:nvSpPr>
          <p:cNvPr id="8" name="矩形 7">
            <a:extLst>
              <a:ext uri="{FF2B5EF4-FFF2-40B4-BE49-F238E27FC236}">
                <a16:creationId xmlns:a16="http://schemas.microsoft.com/office/drawing/2014/main" id="{290C8819-8DD2-FDCB-D7C4-BDCBBEA7CA85}"/>
              </a:ext>
            </a:extLst>
          </p:cNvPr>
          <p:cNvSpPr/>
          <p:nvPr/>
        </p:nvSpPr>
        <p:spPr>
          <a:xfrm>
            <a:off x="2858097" y="1469"/>
            <a:ext cx="1188870"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B-L</a:t>
            </a:r>
            <a:endPar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sp>
        <p:nvSpPr>
          <p:cNvPr id="9" name="矩形 8">
            <a:extLst>
              <a:ext uri="{FF2B5EF4-FFF2-40B4-BE49-F238E27FC236}">
                <a16:creationId xmlns:a16="http://schemas.microsoft.com/office/drawing/2014/main" id="{774B0F93-A7F3-E897-42F5-BEC1E5C588AB}"/>
              </a:ext>
            </a:extLst>
          </p:cNvPr>
          <p:cNvSpPr/>
          <p:nvPr/>
        </p:nvSpPr>
        <p:spPr>
          <a:xfrm>
            <a:off x="7638037" y="1469"/>
            <a:ext cx="139318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最小化波動</a:t>
            </a:r>
          </a:p>
        </p:txBody>
      </p:sp>
      <p:sp>
        <p:nvSpPr>
          <p:cNvPr id="10" name="內容版面配置區 2">
            <a:extLst>
              <a:ext uri="{FF2B5EF4-FFF2-40B4-BE49-F238E27FC236}">
                <a16:creationId xmlns:a16="http://schemas.microsoft.com/office/drawing/2014/main" id="{68175782-3008-BE34-EF08-11E560C77A14}"/>
              </a:ext>
            </a:extLst>
          </p:cNvPr>
          <p:cNvSpPr txBox="1">
            <a:spLocks/>
          </p:cNvSpPr>
          <p:nvPr/>
        </p:nvSpPr>
        <p:spPr>
          <a:xfrm>
            <a:off x="360083" y="1754466"/>
            <a:ext cx="8671135" cy="46910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TW" altLang="en-US" sz="2000" dirty="0">
                <a:latin typeface="微軟正黑體" panose="020B0604030504040204" pitchFamily="34" charset="-120"/>
                <a:ea typeface="微軟正黑體" panose="020B0604030504040204" pitchFamily="34" charset="-120"/>
              </a:rPr>
              <a:t>透過各條件結果，每一產業可分為四種市場階段：</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zh-TW" altLang="en-US" sz="2000" dirty="0">
                <a:latin typeface="微軟正黑體" panose="020B0604030504040204" pitchFamily="34" charset="-120"/>
                <a:ea typeface="微軟正黑體" panose="020B0604030504040204" pitchFamily="34" charset="-120"/>
              </a:rPr>
              <a:t>無泡沫期</a:t>
            </a:r>
            <a:r>
              <a:rPr lang="en-US" altLang="zh-TW" sz="2000" dirty="0">
                <a:latin typeface="微軟正黑體" panose="020B0604030504040204" pitchFamily="34" charset="-120"/>
                <a:ea typeface="微軟正黑體" panose="020B0604030504040204" pitchFamily="34" charset="-120"/>
              </a:rPr>
              <a:t>A</a:t>
            </a:r>
          </a:p>
          <a:p>
            <a:pPr lvl="1">
              <a:lnSpc>
                <a:spcPct val="150000"/>
              </a:lnSpc>
            </a:pPr>
            <a:r>
              <a:rPr lang="zh-TW" altLang="en-US" sz="2000" dirty="0">
                <a:latin typeface="微軟正黑體" panose="020B0604030504040204" pitchFamily="34" charset="-120"/>
                <a:ea typeface="微軟正黑體" panose="020B0604030504040204" pitchFamily="34" charset="-120"/>
              </a:rPr>
              <a:t>無泡沫期</a:t>
            </a:r>
            <a:r>
              <a:rPr lang="en-US" altLang="zh-TW" sz="2000" dirty="0">
                <a:latin typeface="微軟正黑體" panose="020B0604030504040204" pitchFamily="34" charset="-120"/>
                <a:ea typeface="微軟正黑體" panose="020B0604030504040204" pitchFamily="34" charset="-120"/>
              </a:rPr>
              <a:t>B</a:t>
            </a:r>
          </a:p>
          <a:p>
            <a:pPr lvl="1">
              <a:lnSpc>
                <a:spcPct val="150000"/>
              </a:lnSpc>
            </a:pPr>
            <a:r>
              <a:rPr lang="zh-TW" altLang="en-US" sz="2000" dirty="0">
                <a:latin typeface="微軟正黑體" panose="020B0604030504040204" pitchFamily="34" charset="-120"/>
                <a:ea typeface="微軟正黑體" panose="020B0604030504040204" pitchFamily="34" charset="-120"/>
              </a:rPr>
              <a:t>泡沫擴張期</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zh-TW" altLang="en-US" sz="2000" dirty="0">
                <a:latin typeface="微軟正黑體" panose="020B0604030504040204" pitchFamily="34" charset="-120"/>
                <a:ea typeface="微軟正黑體" panose="020B0604030504040204" pitchFamily="34" charset="-120"/>
              </a:rPr>
              <a:t>泡沫衰退期</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利用過去各個產業處於市場階段之個別績效表現作為投資人的主觀想法</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endParaRPr lang="zh-TW" altLang="en-US" sz="18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C56147DE-0E73-714F-73E1-A6F8E3CA7E1E}"/>
              </a:ext>
            </a:extLst>
          </p:cNvPr>
          <p:cNvSpPr>
            <a:spLocks noGrp="1"/>
          </p:cNvSpPr>
          <p:nvPr>
            <p:ph type="sldNum" sz="quarter" idx="12"/>
          </p:nvPr>
        </p:nvSpPr>
        <p:spPr/>
        <p:txBody>
          <a:bodyPr/>
          <a:lstStyle/>
          <a:p>
            <a:fld id="{30A4F673-566E-4994-9325-4509F8D5850D}" type="slidenum">
              <a:rPr lang="zh-TW" altLang="en-US" smtClean="0"/>
              <a:t>40</a:t>
            </a:fld>
            <a:endParaRPr lang="zh-TW" altLang="en-US"/>
          </a:p>
        </p:txBody>
      </p:sp>
    </p:spTree>
    <p:extLst>
      <p:ext uri="{BB962C8B-B14F-4D97-AF65-F5344CB8AC3E}">
        <p14:creationId xmlns:p14="http://schemas.microsoft.com/office/powerpoint/2010/main" val="1860187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a:stretch>
        </a:blip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47672387-88F1-B46E-C422-32253E6EABF8}"/>
              </a:ext>
            </a:extLst>
          </p:cNvPr>
          <p:cNvPicPr>
            <a:picLocks noChangeAspect="1"/>
          </p:cNvPicPr>
          <p:nvPr/>
        </p:nvPicPr>
        <p:blipFill>
          <a:blip r:embed="rId4"/>
          <a:stretch>
            <a:fillRect/>
          </a:stretch>
        </p:blipFill>
        <p:spPr>
          <a:xfrm>
            <a:off x="27516" y="5866777"/>
            <a:ext cx="2410271" cy="977900"/>
          </a:xfrm>
          <a:prstGeom prst="rect">
            <a:avLst/>
          </a:prstGeom>
        </p:spPr>
      </p:pic>
      <p:sp>
        <p:nvSpPr>
          <p:cNvPr id="7" name="矩形 6">
            <a:extLst>
              <a:ext uri="{FF2B5EF4-FFF2-40B4-BE49-F238E27FC236}">
                <a16:creationId xmlns:a16="http://schemas.microsoft.com/office/drawing/2014/main" id="{1E997A88-46F9-F743-16AE-1F29DC2D7739}"/>
              </a:ext>
            </a:extLst>
          </p:cNvPr>
          <p:cNvSpPr/>
          <p:nvPr/>
        </p:nvSpPr>
        <p:spPr>
          <a:xfrm>
            <a:off x="-114300" y="-10886"/>
            <a:ext cx="9258300" cy="446314"/>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內容版面配置區 2"/>
          <p:cNvSpPr>
            <a:spLocks noGrp="1"/>
          </p:cNvSpPr>
          <p:nvPr>
            <p:ph idx="1"/>
          </p:nvPr>
        </p:nvSpPr>
        <p:spPr>
          <a:xfrm>
            <a:off x="550727" y="1759909"/>
            <a:ext cx="8337844" cy="5286350"/>
          </a:xfrm>
        </p:spPr>
        <p:txBody>
          <a:bodyPr>
            <a:normAutofit/>
          </a:bodyPr>
          <a:lstStyle/>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p:txBody>
      </p:sp>
      <p:sp>
        <p:nvSpPr>
          <p:cNvPr id="11" name="五邊形 10">
            <a:extLst>
              <a:ext uri="{FF2B5EF4-FFF2-40B4-BE49-F238E27FC236}">
                <a16:creationId xmlns:a16="http://schemas.microsoft.com/office/drawing/2014/main" id="{CEAA909A-F989-97C4-70FE-C60C9E820DB9}"/>
              </a:ext>
            </a:extLst>
          </p:cNvPr>
          <p:cNvSpPr/>
          <p:nvPr/>
        </p:nvSpPr>
        <p:spPr>
          <a:xfrm>
            <a:off x="0" y="-544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實證結果</a:t>
            </a:r>
          </a:p>
        </p:txBody>
      </p:sp>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674527"/>
            <a:ext cx="7041842" cy="1085382"/>
          </a:xfrm>
        </p:spPr>
        <p:txBody>
          <a:bodyPr>
            <a:normAutofit/>
          </a:bodyPr>
          <a:lstStyle/>
          <a:p>
            <a:r>
              <a:rPr lang="en-US" altLang="zh-TW" sz="4000" b="1" dirty="0">
                <a:latin typeface="微軟正黑體" panose="020B0604030504040204" pitchFamily="34" charset="-120"/>
                <a:ea typeface="微軟正黑體" panose="020B0604030504040204" pitchFamily="34" charset="-120"/>
              </a:rPr>
              <a:t>B-L</a:t>
            </a:r>
            <a:endParaRPr lang="zh-TW" altLang="en-US" sz="4000" b="1" dirty="0">
              <a:latin typeface="微軟正黑體" panose="020B0604030504040204" pitchFamily="34" charset="-120"/>
              <a:ea typeface="微軟正黑體" panose="020B0604030504040204" pitchFamily="34" charset="-120"/>
            </a:endParaRPr>
          </a:p>
        </p:txBody>
      </p:sp>
      <p:sp>
        <p:nvSpPr>
          <p:cNvPr id="4" name="內容版面配置區 2">
            <a:extLst>
              <a:ext uri="{FF2B5EF4-FFF2-40B4-BE49-F238E27FC236}">
                <a16:creationId xmlns:a16="http://schemas.microsoft.com/office/drawing/2014/main" id="{0218C2A2-1239-C523-75C7-BC72B694BD6E}"/>
              </a:ext>
            </a:extLst>
          </p:cNvPr>
          <p:cNvSpPr txBox="1">
            <a:spLocks/>
          </p:cNvSpPr>
          <p:nvPr/>
        </p:nvSpPr>
        <p:spPr>
          <a:xfrm>
            <a:off x="550726" y="1759909"/>
            <a:ext cx="8490985" cy="5878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DDDA6069-7F46-3FA9-2130-F7AD0EAFFF1D}"/>
              </a:ext>
            </a:extLst>
          </p:cNvPr>
          <p:cNvSpPr/>
          <p:nvPr/>
        </p:nvSpPr>
        <p:spPr>
          <a:xfrm>
            <a:off x="4409612" y="1469"/>
            <a:ext cx="1188869"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LSTM</a:t>
            </a:r>
            <a:endPar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sp>
        <p:nvSpPr>
          <p:cNvPr id="6" name="矩形 5">
            <a:extLst>
              <a:ext uri="{FF2B5EF4-FFF2-40B4-BE49-F238E27FC236}">
                <a16:creationId xmlns:a16="http://schemas.microsoft.com/office/drawing/2014/main" id="{C418F417-17FC-002E-F303-EC6E67F01B95}"/>
              </a:ext>
            </a:extLst>
          </p:cNvPr>
          <p:cNvSpPr/>
          <p:nvPr/>
        </p:nvSpPr>
        <p:spPr>
          <a:xfrm>
            <a:off x="5961126" y="1469"/>
            <a:ext cx="139318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最大化效用</a:t>
            </a:r>
          </a:p>
        </p:txBody>
      </p:sp>
      <p:sp>
        <p:nvSpPr>
          <p:cNvPr id="8" name="矩形 7">
            <a:extLst>
              <a:ext uri="{FF2B5EF4-FFF2-40B4-BE49-F238E27FC236}">
                <a16:creationId xmlns:a16="http://schemas.microsoft.com/office/drawing/2014/main" id="{290C8819-8DD2-FDCB-D7C4-BDCBBEA7CA85}"/>
              </a:ext>
            </a:extLst>
          </p:cNvPr>
          <p:cNvSpPr/>
          <p:nvPr/>
        </p:nvSpPr>
        <p:spPr>
          <a:xfrm>
            <a:off x="2858097" y="1469"/>
            <a:ext cx="1188870"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B-L</a:t>
            </a:r>
            <a:endPar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sp>
        <p:nvSpPr>
          <p:cNvPr id="9" name="矩形 8">
            <a:extLst>
              <a:ext uri="{FF2B5EF4-FFF2-40B4-BE49-F238E27FC236}">
                <a16:creationId xmlns:a16="http://schemas.microsoft.com/office/drawing/2014/main" id="{774B0F93-A7F3-E897-42F5-BEC1E5C588AB}"/>
              </a:ext>
            </a:extLst>
          </p:cNvPr>
          <p:cNvSpPr/>
          <p:nvPr/>
        </p:nvSpPr>
        <p:spPr>
          <a:xfrm>
            <a:off x="7638037" y="1469"/>
            <a:ext cx="139318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最小化波動</a:t>
            </a:r>
          </a:p>
        </p:txBody>
      </p:sp>
      <p:sp>
        <p:nvSpPr>
          <p:cNvPr id="10" name="內容版面配置區 2">
            <a:extLst>
              <a:ext uri="{FF2B5EF4-FFF2-40B4-BE49-F238E27FC236}">
                <a16:creationId xmlns:a16="http://schemas.microsoft.com/office/drawing/2014/main" id="{68175782-3008-BE34-EF08-11E560C77A14}"/>
              </a:ext>
            </a:extLst>
          </p:cNvPr>
          <p:cNvSpPr txBox="1">
            <a:spLocks/>
          </p:cNvSpPr>
          <p:nvPr/>
        </p:nvSpPr>
        <p:spPr>
          <a:xfrm>
            <a:off x="343995" y="1532473"/>
            <a:ext cx="8671135" cy="46910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利用過去各個產業處於市場階段之個別績效表現作為投資人的主觀想法</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endPar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3" name="投影片編號版面配置區 12">
            <a:extLst>
              <a:ext uri="{FF2B5EF4-FFF2-40B4-BE49-F238E27FC236}">
                <a16:creationId xmlns:a16="http://schemas.microsoft.com/office/drawing/2014/main" id="{133C95CF-ACB9-3FA5-018F-A4A7960717F2}"/>
              </a:ext>
            </a:extLst>
          </p:cNvPr>
          <p:cNvSpPr>
            <a:spLocks noGrp="1"/>
          </p:cNvSpPr>
          <p:nvPr>
            <p:ph type="sldNum" sz="quarter" idx="12"/>
          </p:nvPr>
        </p:nvSpPr>
        <p:spPr/>
        <p:txBody>
          <a:bodyPr/>
          <a:lstStyle/>
          <a:p>
            <a:fld id="{30A4F673-566E-4994-9325-4509F8D5850D}" type="slidenum">
              <a:rPr lang="zh-TW" altLang="en-US" smtClean="0"/>
              <a:t>41</a:t>
            </a:fld>
            <a:endParaRPr lang="zh-TW" altLang="en-US"/>
          </a:p>
        </p:txBody>
      </p:sp>
      <p:pic>
        <p:nvPicPr>
          <p:cNvPr id="14" name="圖片 13">
            <a:extLst>
              <a:ext uri="{FF2B5EF4-FFF2-40B4-BE49-F238E27FC236}">
                <a16:creationId xmlns:a16="http://schemas.microsoft.com/office/drawing/2014/main" id="{52EFA653-0213-AF19-FAED-2EBC9B67634D}"/>
              </a:ext>
            </a:extLst>
          </p:cNvPr>
          <p:cNvPicPr>
            <a:picLocks noChangeAspect="1"/>
          </p:cNvPicPr>
          <p:nvPr/>
        </p:nvPicPr>
        <p:blipFill>
          <a:blip r:embed="rId5"/>
          <a:stretch>
            <a:fillRect/>
          </a:stretch>
        </p:blipFill>
        <p:spPr>
          <a:xfrm>
            <a:off x="1968027" y="1987345"/>
            <a:ext cx="5503243" cy="4410628"/>
          </a:xfrm>
          <a:prstGeom prst="rect">
            <a:avLst/>
          </a:prstGeom>
        </p:spPr>
      </p:pic>
    </p:spTree>
    <p:extLst>
      <p:ext uri="{BB962C8B-B14F-4D97-AF65-F5344CB8AC3E}">
        <p14:creationId xmlns:p14="http://schemas.microsoft.com/office/powerpoint/2010/main" val="8480037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a:stretch>
        </a:blipFill>
        <a:effectLst/>
      </p:bgPr>
    </p:bg>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4FA357A0-3328-555A-A2E9-3F718C13E725}"/>
              </a:ext>
            </a:extLst>
          </p:cNvPr>
          <p:cNvPicPr>
            <a:picLocks noChangeAspect="1"/>
          </p:cNvPicPr>
          <p:nvPr/>
        </p:nvPicPr>
        <p:blipFill>
          <a:blip r:embed="rId4"/>
          <a:stretch>
            <a:fillRect/>
          </a:stretch>
        </p:blipFill>
        <p:spPr>
          <a:xfrm>
            <a:off x="-40644" y="5912151"/>
            <a:ext cx="4612644" cy="2848986"/>
          </a:xfrm>
          <a:prstGeom prst="rect">
            <a:avLst/>
          </a:prstGeom>
        </p:spPr>
      </p:pic>
      <p:sp>
        <p:nvSpPr>
          <p:cNvPr id="7" name="矩形 6">
            <a:extLst>
              <a:ext uri="{FF2B5EF4-FFF2-40B4-BE49-F238E27FC236}">
                <a16:creationId xmlns:a16="http://schemas.microsoft.com/office/drawing/2014/main" id="{1E997A88-46F9-F743-16AE-1F29DC2D7739}"/>
              </a:ext>
            </a:extLst>
          </p:cNvPr>
          <p:cNvSpPr/>
          <p:nvPr/>
        </p:nvSpPr>
        <p:spPr>
          <a:xfrm>
            <a:off x="-114300" y="-10886"/>
            <a:ext cx="9258300" cy="446314"/>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內容版面配置區 2"/>
          <p:cNvSpPr>
            <a:spLocks noGrp="1"/>
          </p:cNvSpPr>
          <p:nvPr>
            <p:ph idx="1"/>
          </p:nvPr>
        </p:nvSpPr>
        <p:spPr>
          <a:xfrm>
            <a:off x="550727" y="1759909"/>
            <a:ext cx="8337844" cy="5286350"/>
          </a:xfrm>
        </p:spPr>
        <p:txBody>
          <a:bodyPr>
            <a:normAutofit/>
          </a:bodyPr>
          <a:lstStyle/>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p:txBody>
      </p:sp>
      <p:sp>
        <p:nvSpPr>
          <p:cNvPr id="11" name="五邊形 10">
            <a:extLst>
              <a:ext uri="{FF2B5EF4-FFF2-40B4-BE49-F238E27FC236}">
                <a16:creationId xmlns:a16="http://schemas.microsoft.com/office/drawing/2014/main" id="{CEAA909A-F989-97C4-70FE-C60C9E820DB9}"/>
              </a:ext>
            </a:extLst>
          </p:cNvPr>
          <p:cNvSpPr/>
          <p:nvPr/>
        </p:nvSpPr>
        <p:spPr>
          <a:xfrm>
            <a:off x="0" y="-544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實證結果</a:t>
            </a:r>
          </a:p>
        </p:txBody>
      </p:sp>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674527"/>
            <a:ext cx="7041842" cy="1085382"/>
          </a:xfrm>
        </p:spPr>
        <p:txBody>
          <a:bodyPr>
            <a:normAutofit/>
          </a:bodyPr>
          <a:lstStyle/>
          <a:p>
            <a:r>
              <a:rPr lang="en-US" altLang="zh-TW" sz="4000" b="1" dirty="0">
                <a:latin typeface="微軟正黑體" panose="020B0604030504040204" pitchFamily="34" charset="-120"/>
                <a:ea typeface="微軟正黑體" panose="020B0604030504040204" pitchFamily="34" charset="-120"/>
              </a:rPr>
              <a:t>B-L</a:t>
            </a:r>
            <a:endParaRPr lang="zh-TW" altLang="en-US" sz="4000" b="1" dirty="0">
              <a:latin typeface="微軟正黑體" panose="020B0604030504040204" pitchFamily="34" charset="-120"/>
              <a:ea typeface="微軟正黑體" panose="020B0604030504040204" pitchFamily="34" charset="-120"/>
            </a:endParaRPr>
          </a:p>
        </p:txBody>
      </p:sp>
      <p:sp>
        <p:nvSpPr>
          <p:cNvPr id="4" name="內容版面配置區 2">
            <a:extLst>
              <a:ext uri="{FF2B5EF4-FFF2-40B4-BE49-F238E27FC236}">
                <a16:creationId xmlns:a16="http://schemas.microsoft.com/office/drawing/2014/main" id="{0218C2A2-1239-C523-75C7-BC72B694BD6E}"/>
              </a:ext>
            </a:extLst>
          </p:cNvPr>
          <p:cNvSpPr txBox="1">
            <a:spLocks/>
          </p:cNvSpPr>
          <p:nvPr/>
        </p:nvSpPr>
        <p:spPr>
          <a:xfrm>
            <a:off x="550726" y="1759909"/>
            <a:ext cx="8490985" cy="5878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DDDA6069-7F46-3FA9-2130-F7AD0EAFFF1D}"/>
              </a:ext>
            </a:extLst>
          </p:cNvPr>
          <p:cNvSpPr/>
          <p:nvPr/>
        </p:nvSpPr>
        <p:spPr>
          <a:xfrm>
            <a:off x="4409612" y="1469"/>
            <a:ext cx="1188869"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LSTM</a:t>
            </a:r>
            <a:endPar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sp>
        <p:nvSpPr>
          <p:cNvPr id="6" name="矩形 5">
            <a:extLst>
              <a:ext uri="{FF2B5EF4-FFF2-40B4-BE49-F238E27FC236}">
                <a16:creationId xmlns:a16="http://schemas.microsoft.com/office/drawing/2014/main" id="{C418F417-17FC-002E-F303-EC6E67F01B95}"/>
              </a:ext>
            </a:extLst>
          </p:cNvPr>
          <p:cNvSpPr/>
          <p:nvPr/>
        </p:nvSpPr>
        <p:spPr>
          <a:xfrm>
            <a:off x="5961126" y="1469"/>
            <a:ext cx="139318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最大化效用</a:t>
            </a:r>
          </a:p>
        </p:txBody>
      </p:sp>
      <p:sp>
        <p:nvSpPr>
          <p:cNvPr id="8" name="矩形 7">
            <a:extLst>
              <a:ext uri="{FF2B5EF4-FFF2-40B4-BE49-F238E27FC236}">
                <a16:creationId xmlns:a16="http://schemas.microsoft.com/office/drawing/2014/main" id="{290C8819-8DD2-FDCB-D7C4-BDCBBEA7CA85}"/>
              </a:ext>
            </a:extLst>
          </p:cNvPr>
          <p:cNvSpPr/>
          <p:nvPr/>
        </p:nvSpPr>
        <p:spPr>
          <a:xfrm>
            <a:off x="2858097" y="1469"/>
            <a:ext cx="1188870"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B-L</a:t>
            </a:r>
            <a:endPar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sp>
        <p:nvSpPr>
          <p:cNvPr id="9" name="矩形 8">
            <a:extLst>
              <a:ext uri="{FF2B5EF4-FFF2-40B4-BE49-F238E27FC236}">
                <a16:creationId xmlns:a16="http://schemas.microsoft.com/office/drawing/2014/main" id="{774B0F93-A7F3-E897-42F5-BEC1E5C588AB}"/>
              </a:ext>
            </a:extLst>
          </p:cNvPr>
          <p:cNvSpPr/>
          <p:nvPr/>
        </p:nvSpPr>
        <p:spPr>
          <a:xfrm>
            <a:off x="7638037" y="1469"/>
            <a:ext cx="139318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最小化波動</a:t>
            </a:r>
          </a:p>
        </p:txBody>
      </p:sp>
      <p:sp>
        <p:nvSpPr>
          <p:cNvPr id="2" name="內容版面配置區 2">
            <a:extLst>
              <a:ext uri="{FF2B5EF4-FFF2-40B4-BE49-F238E27FC236}">
                <a16:creationId xmlns:a16="http://schemas.microsoft.com/office/drawing/2014/main" id="{2CFC08A4-204B-70DC-2513-17A94439E4BD}"/>
              </a:ext>
            </a:extLst>
          </p:cNvPr>
          <p:cNvSpPr txBox="1">
            <a:spLocks/>
          </p:cNvSpPr>
          <p:nvPr/>
        </p:nvSpPr>
        <p:spPr>
          <a:xfrm>
            <a:off x="360083" y="1542633"/>
            <a:ext cx="8671135" cy="46910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2000" dirty="0">
                <a:latin typeface="微軟正黑體" panose="020B0604030504040204" pitchFamily="34" charset="-120"/>
                <a:ea typeface="微軟正黑體" panose="020B0604030504040204" pitchFamily="34" charset="-120"/>
              </a:rPr>
              <a:t>績效表現：</a:t>
            </a:r>
            <a:endParaRPr lang="en-US" altLang="zh-TW" sz="2000" dirty="0">
              <a:latin typeface="微軟正黑體" panose="020B0604030504040204" pitchFamily="34" charset="-120"/>
              <a:ea typeface="微軟正黑體" panose="020B0604030504040204" pitchFamily="34" charset="-120"/>
            </a:endParaRPr>
          </a:p>
          <a:p>
            <a:pPr lvl="1"/>
            <a:endParaRPr lang="en-US" altLang="zh-TW" sz="1400" dirty="0">
              <a:latin typeface="微軟正黑體" panose="020B0604030504040204" pitchFamily="34" charset="-120"/>
              <a:ea typeface="微軟正黑體" panose="020B0604030504040204" pitchFamily="34" charset="-120"/>
            </a:endParaRPr>
          </a:p>
          <a:p>
            <a:pPr lvl="1"/>
            <a:endParaRPr lang="zh-TW" altLang="en-US" sz="1800" dirty="0">
              <a:latin typeface="微軟正黑體" panose="020B0604030504040204" pitchFamily="34" charset="-120"/>
              <a:ea typeface="微軟正黑體" panose="020B0604030504040204" pitchFamily="34" charset="-120"/>
            </a:endParaRPr>
          </a:p>
        </p:txBody>
      </p:sp>
      <p:pic>
        <p:nvPicPr>
          <p:cNvPr id="13" name="圖片 12">
            <a:extLst>
              <a:ext uri="{FF2B5EF4-FFF2-40B4-BE49-F238E27FC236}">
                <a16:creationId xmlns:a16="http://schemas.microsoft.com/office/drawing/2014/main" id="{7C169A05-6C1C-8299-D764-C30C02C71C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2272" y="1537190"/>
            <a:ext cx="6511001" cy="3662439"/>
          </a:xfrm>
          <a:prstGeom prst="rect">
            <a:avLst/>
          </a:prstGeom>
        </p:spPr>
      </p:pic>
      <p:graphicFrame>
        <p:nvGraphicFramePr>
          <p:cNvPr id="18" name="表格 17">
            <a:extLst>
              <a:ext uri="{FF2B5EF4-FFF2-40B4-BE49-F238E27FC236}">
                <a16:creationId xmlns:a16="http://schemas.microsoft.com/office/drawing/2014/main" id="{907FBCD9-F6D1-A07E-FCBB-62B2AADEF2A4}"/>
              </a:ext>
            </a:extLst>
          </p:cNvPr>
          <p:cNvGraphicFramePr>
            <a:graphicFrameLocks noGrp="1"/>
          </p:cNvGraphicFramePr>
          <p:nvPr>
            <p:extLst>
              <p:ext uri="{D42A27DB-BD31-4B8C-83A1-F6EECF244321}">
                <p14:modId xmlns:p14="http://schemas.microsoft.com/office/powerpoint/2010/main" val="1011185738"/>
              </p:ext>
            </p:extLst>
          </p:nvPr>
        </p:nvGraphicFramePr>
        <p:xfrm>
          <a:off x="0" y="5211366"/>
          <a:ext cx="9144000" cy="1281310"/>
        </p:xfrm>
        <a:graphic>
          <a:graphicData uri="http://schemas.openxmlformats.org/drawingml/2006/table">
            <a:tbl>
              <a:tblPr firstRow="1" bandRow="1">
                <a:tableStyleId>{073A0DAA-6AF3-43AB-8588-CEC1D06C72B9}</a:tableStyleId>
              </a:tblPr>
              <a:tblGrid>
                <a:gridCol w="1701102">
                  <a:extLst>
                    <a:ext uri="{9D8B030D-6E8A-4147-A177-3AD203B41FA5}">
                      <a16:colId xmlns:a16="http://schemas.microsoft.com/office/drawing/2014/main" val="1238354672"/>
                    </a:ext>
                  </a:extLst>
                </a:gridCol>
                <a:gridCol w="1459626">
                  <a:extLst>
                    <a:ext uri="{9D8B030D-6E8A-4147-A177-3AD203B41FA5}">
                      <a16:colId xmlns:a16="http://schemas.microsoft.com/office/drawing/2014/main" val="1540445256"/>
                    </a:ext>
                  </a:extLst>
                </a:gridCol>
                <a:gridCol w="1459626">
                  <a:extLst>
                    <a:ext uri="{9D8B030D-6E8A-4147-A177-3AD203B41FA5}">
                      <a16:colId xmlns:a16="http://schemas.microsoft.com/office/drawing/2014/main" val="335553386"/>
                    </a:ext>
                  </a:extLst>
                </a:gridCol>
                <a:gridCol w="1198282">
                  <a:extLst>
                    <a:ext uri="{9D8B030D-6E8A-4147-A177-3AD203B41FA5}">
                      <a16:colId xmlns:a16="http://schemas.microsoft.com/office/drawing/2014/main" val="3396894320"/>
                    </a:ext>
                  </a:extLst>
                </a:gridCol>
                <a:gridCol w="1079149">
                  <a:extLst>
                    <a:ext uri="{9D8B030D-6E8A-4147-A177-3AD203B41FA5}">
                      <a16:colId xmlns:a16="http://schemas.microsoft.com/office/drawing/2014/main" val="2588287158"/>
                    </a:ext>
                  </a:extLst>
                </a:gridCol>
                <a:gridCol w="1074929">
                  <a:extLst>
                    <a:ext uri="{9D8B030D-6E8A-4147-A177-3AD203B41FA5}">
                      <a16:colId xmlns:a16="http://schemas.microsoft.com/office/drawing/2014/main" val="41013031"/>
                    </a:ext>
                  </a:extLst>
                </a:gridCol>
                <a:gridCol w="1171286">
                  <a:extLst>
                    <a:ext uri="{9D8B030D-6E8A-4147-A177-3AD203B41FA5}">
                      <a16:colId xmlns:a16="http://schemas.microsoft.com/office/drawing/2014/main" val="1236045640"/>
                    </a:ext>
                  </a:extLst>
                </a:gridCol>
              </a:tblGrid>
              <a:tr h="0">
                <a:tc>
                  <a:txBody>
                    <a:bodyPr/>
                    <a:lstStyle/>
                    <a:p>
                      <a:pPr algn="ctr"/>
                      <a:endParaRPr lang="zh-TW" altLang="en-US" sz="1600" dirty="0">
                        <a:latin typeface="Microsoft JhengHei" panose="020B0604030504040204" pitchFamily="34" charset="-120"/>
                        <a:ea typeface="Microsoft JhengHei" panose="020B0604030504040204" pitchFamily="34" charset="-120"/>
                      </a:endParaRPr>
                    </a:p>
                  </a:txBody>
                  <a:tcPr anchor="ctr"/>
                </a:tc>
                <a:tc>
                  <a:txBody>
                    <a:bodyPr/>
                    <a:lstStyle/>
                    <a:p>
                      <a:pPr algn="ctr"/>
                      <a:r>
                        <a:rPr lang="zh-TW" altLang="en-US" sz="1600" b="0" kern="1200" dirty="0">
                          <a:solidFill>
                            <a:schemeClr val="lt1"/>
                          </a:solidFill>
                          <a:effectLst/>
                          <a:latin typeface="Microsoft JhengHei" panose="020B0604030504040204" pitchFamily="34" charset="-120"/>
                          <a:ea typeface="Microsoft JhengHei" panose="020B0604030504040204" pitchFamily="34" charset="-120"/>
                        </a:rPr>
                        <a:t>開始時間</a:t>
                      </a:r>
                      <a:endParaRPr lang="zh-TW" altLang="en-US" sz="1600" dirty="0">
                        <a:latin typeface="Microsoft JhengHei" panose="020B0604030504040204" pitchFamily="34" charset="-120"/>
                        <a:ea typeface="Microsoft JhengHei" panose="020B0604030504040204" pitchFamily="34" charset="-120"/>
                      </a:endParaRPr>
                    </a:p>
                  </a:txBody>
                  <a:tcPr anchor="ctr"/>
                </a:tc>
                <a:tc>
                  <a:txBody>
                    <a:bodyPr/>
                    <a:lstStyle/>
                    <a:p>
                      <a:pPr algn="ctr"/>
                      <a:r>
                        <a:rPr lang="zh-TW" altLang="en-US" sz="1600" b="0" kern="1200" dirty="0">
                          <a:solidFill>
                            <a:schemeClr val="lt1"/>
                          </a:solidFill>
                          <a:effectLst/>
                          <a:latin typeface="Microsoft JhengHei" panose="020B0604030504040204" pitchFamily="34" charset="-120"/>
                          <a:ea typeface="Microsoft JhengHei" panose="020B0604030504040204" pitchFamily="34" charset="-120"/>
                        </a:rPr>
                        <a:t>結束時間 </a:t>
                      </a:r>
                      <a:endParaRPr lang="zh-TW" altLang="en-US" sz="1600" dirty="0">
                        <a:latin typeface="Microsoft JhengHei" panose="020B0604030504040204" pitchFamily="34" charset="-120"/>
                        <a:ea typeface="Microsoft JhengHei" panose="020B0604030504040204" pitchFamily="34" charset="-120"/>
                      </a:endParaRPr>
                    </a:p>
                  </a:txBody>
                  <a:tcPr anchor="ctr"/>
                </a:tc>
                <a:tc>
                  <a:txBody>
                    <a:bodyPr/>
                    <a:lstStyle/>
                    <a:p>
                      <a:pPr algn="ctr"/>
                      <a:r>
                        <a:rPr lang="zh-TW" altLang="en-US" sz="1600" b="0" kern="1200" dirty="0">
                          <a:solidFill>
                            <a:schemeClr val="lt1"/>
                          </a:solidFill>
                          <a:effectLst/>
                          <a:latin typeface="Microsoft JhengHei" panose="020B0604030504040204" pitchFamily="34" charset="-120"/>
                          <a:ea typeface="Microsoft JhengHei" panose="020B0604030504040204" pitchFamily="34" charset="-120"/>
                        </a:rPr>
                        <a:t>累積報酬</a:t>
                      </a:r>
                      <a:endParaRPr lang="zh-TW" altLang="en-US" sz="160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 altLang="zh-TW" sz="1600" b="0" kern="1200" dirty="0">
                          <a:solidFill>
                            <a:schemeClr val="lt1"/>
                          </a:solidFill>
                          <a:effectLst/>
                          <a:latin typeface="Microsoft JhengHei" panose="020B0604030504040204" pitchFamily="34" charset="-120"/>
                          <a:ea typeface="Microsoft JhengHei" panose="020B0604030504040204" pitchFamily="34" charset="-120"/>
                        </a:rPr>
                        <a:t>CAGR</a:t>
                      </a:r>
                      <a:endParaRPr lang="zh-TW" altLang="en-US" sz="1600" dirty="0">
                        <a:latin typeface="Microsoft JhengHei" panose="020B0604030504040204" pitchFamily="34" charset="-120"/>
                        <a:ea typeface="Microsoft JhengHei" panose="020B0604030504040204" pitchFamily="34" charset="-120"/>
                      </a:endParaRPr>
                    </a:p>
                  </a:txBody>
                  <a:tcPr anchor="ctr"/>
                </a:tc>
                <a:tc>
                  <a:txBody>
                    <a:bodyPr/>
                    <a:lstStyle/>
                    <a:p>
                      <a:pPr algn="ctr"/>
                      <a:r>
                        <a:rPr lang="zh-TW" altLang="en-US" sz="1600" b="0" kern="1200" dirty="0">
                          <a:solidFill>
                            <a:schemeClr val="lt1"/>
                          </a:solidFill>
                          <a:effectLst/>
                          <a:latin typeface="Microsoft JhengHei" panose="020B0604030504040204" pitchFamily="34" charset="-120"/>
                          <a:ea typeface="Microsoft JhengHei" panose="020B0604030504040204" pitchFamily="34" charset="-120"/>
                        </a:rPr>
                        <a:t>夏普比率</a:t>
                      </a:r>
                      <a:endParaRPr lang="zh-TW" altLang="en-US" sz="160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600" dirty="0">
                          <a:latin typeface="Microsoft JhengHei" panose="020B0604030504040204" pitchFamily="34" charset="-120"/>
                          <a:ea typeface="Microsoft JhengHei" panose="020B0604030504040204" pitchFamily="34" charset="-120"/>
                        </a:rPr>
                        <a:t>MDD</a:t>
                      </a:r>
                      <a:endParaRPr lang="zh-TW" altLang="en-US" sz="1600" dirty="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276533036"/>
                  </a:ext>
                </a:extLst>
              </a:tr>
              <a:tr h="569718">
                <a:tc>
                  <a:txBody>
                    <a:bodyPr/>
                    <a:lstStyle/>
                    <a:p>
                      <a:pPr algn="ctr"/>
                      <a:r>
                        <a:rPr lang="zh-TW" altLang="en-US" sz="1600" dirty="0">
                          <a:latin typeface="Microsoft JhengHei" panose="020B0604030504040204" pitchFamily="34" charset="-120"/>
                          <a:ea typeface="Microsoft JhengHei" panose="020B0604030504040204" pitchFamily="34" charset="-120"/>
                        </a:rPr>
                        <a:t>考慮交易成本</a:t>
                      </a:r>
                    </a:p>
                  </a:txBody>
                  <a:tcPr anchor="ctr"/>
                </a:tc>
                <a:tc rowSpan="2">
                  <a:txBody>
                    <a:bodyPr/>
                    <a:lstStyle/>
                    <a:p>
                      <a:pPr algn="ctr"/>
                      <a:r>
                        <a:rPr lang="en-US" altLang="zh-TW" sz="1600" b="0" kern="1200" dirty="0">
                          <a:solidFill>
                            <a:schemeClr val="dk1"/>
                          </a:solidFill>
                          <a:effectLst/>
                          <a:latin typeface="Microsoft JhengHei" panose="020B0604030504040204" pitchFamily="34" charset="-120"/>
                          <a:ea typeface="Microsoft JhengHei" panose="020B0604030504040204" pitchFamily="34" charset="-120"/>
                        </a:rPr>
                        <a:t>2020-01-02</a:t>
                      </a:r>
                      <a:endParaRPr lang="zh-TW" altLang="en-US" sz="1600" dirty="0">
                        <a:latin typeface="Microsoft JhengHei" panose="020B0604030504040204" pitchFamily="34" charset="-120"/>
                        <a:ea typeface="Microsoft JhengHei" panose="020B0604030504040204" pitchFamily="34" charset="-120"/>
                      </a:endParaRPr>
                    </a:p>
                  </a:txBody>
                  <a:tcPr anchor="ctr"/>
                </a:tc>
                <a:tc rowSpan="2">
                  <a:txBody>
                    <a:bodyPr/>
                    <a:lstStyle/>
                    <a:p>
                      <a:pPr algn="ctr"/>
                      <a:r>
                        <a:rPr lang="en-US" altLang="zh-TW" sz="1600" b="0" kern="1200" dirty="0">
                          <a:solidFill>
                            <a:schemeClr val="dk1"/>
                          </a:solidFill>
                          <a:effectLst/>
                          <a:latin typeface="Microsoft JhengHei" panose="020B0604030504040204" pitchFamily="34" charset="-120"/>
                          <a:ea typeface="Microsoft JhengHei" panose="020B0604030504040204" pitchFamily="34" charset="-120"/>
                        </a:rPr>
                        <a:t>2024-04-26</a:t>
                      </a:r>
                      <a:endParaRPr lang="zh-TW" altLang="en-US" sz="160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600" b="0" kern="1200" dirty="0">
                          <a:solidFill>
                            <a:schemeClr val="dk1"/>
                          </a:solidFill>
                          <a:effectLst/>
                          <a:latin typeface="Microsoft JhengHei" panose="020B0604030504040204" pitchFamily="34" charset="-120"/>
                          <a:ea typeface="Microsoft JhengHei" panose="020B0604030504040204" pitchFamily="34" charset="-120"/>
                        </a:rPr>
                        <a:t>466.09%</a:t>
                      </a:r>
                      <a:endParaRPr lang="zh-TW" altLang="en-US" sz="160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600" b="0" kern="1200" dirty="0">
                          <a:solidFill>
                            <a:schemeClr val="dk1"/>
                          </a:solidFill>
                          <a:effectLst/>
                          <a:latin typeface="Microsoft JhengHei" panose="020B0604030504040204" pitchFamily="34" charset="-120"/>
                          <a:ea typeface="Microsoft JhengHei" panose="020B0604030504040204" pitchFamily="34" charset="-120"/>
                        </a:rPr>
                        <a:t>31.94%</a:t>
                      </a:r>
                      <a:endParaRPr lang="zh-TW" altLang="en-US" sz="160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600" dirty="0">
                          <a:latin typeface="Microsoft JhengHei" panose="020B0604030504040204" pitchFamily="34" charset="-120"/>
                          <a:ea typeface="Microsoft JhengHei" panose="020B0604030504040204" pitchFamily="34" charset="-120"/>
                        </a:rPr>
                        <a:t>2.06</a:t>
                      </a:r>
                      <a:endParaRPr lang="zh-TW" altLang="en-US" sz="160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600" b="0" kern="1200" dirty="0">
                          <a:solidFill>
                            <a:schemeClr val="dk1"/>
                          </a:solidFill>
                          <a:effectLst/>
                          <a:latin typeface="Microsoft JhengHei" panose="020B0604030504040204" pitchFamily="34" charset="-120"/>
                          <a:ea typeface="Microsoft JhengHei" panose="020B0604030504040204" pitchFamily="34" charset="-120"/>
                        </a:rPr>
                        <a:t>-25.75%</a:t>
                      </a:r>
                      <a:endParaRPr lang="zh-TW" altLang="en-US" sz="1600" dirty="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4107513173"/>
                  </a:ext>
                </a:extLst>
              </a:tr>
              <a:tr h="376312">
                <a:tc>
                  <a:txBody>
                    <a:bodyPr/>
                    <a:lstStyle/>
                    <a:p>
                      <a:pPr algn="ctr"/>
                      <a:r>
                        <a:rPr lang="zh-TW" altLang="en-US" sz="1600" b="0" kern="1200" dirty="0">
                          <a:solidFill>
                            <a:schemeClr val="dk1"/>
                          </a:solidFill>
                          <a:effectLst/>
                          <a:latin typeface="Microsoft JhengHei" panose="020B0604030504040204" pitchFamily="34" charset="-120"/>
                          <a:ea typeface="Microsoft JhengHei" panose="020B0604030504040204" pitchFamily="34" charset="-120"/>
                        </a:rPr>
                        <a:t>未考慮交易成本</a:t>
                      </a:r>
                      <a:endParaRPr lang="zh-TW" altLang="en-US" sz="1600" dirty="0">
                        <a:latin typeface="Microsoft JhengHei" panose="020B0604030504040204" pitchFamily="34" charset="-120"/>
                        <a:ea typeface="Microsoft JhengHei" panose="020B0604030504040204" pitchFamily="34" charset="-120"/>
                      </a:endParaRPr>
                    </a:p>
                  </a:txBody>
                  <a:tcPr anchor="ctr"/>
                </a:tc>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600" b="0" kern="1200" dirty="0">
                          <a:solidFill>
                            <a:schemeClr val="dk1"/>
                          </a:solidFill>
                          <a:effectLst/>
                          <a:latin typeface="Microsoft JhengHei" panose="020B0604030504040204" pitchFamily="34" charset="-120"/>
                          <a:ea typeface="Microsoft JhengHei" panose="020B0604030504040204" pitchFamily="34" charset="-120"/>
                        </a:rPr>
                        <a:t>435.54%</a:t>
                      </a:r>
                      <a:endParaRPr lang="zh-TW" altLang="en-US" sz="160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600" b="0" kern="1200" dirty="0">
                          <a:solidFill>
                            <a:schemeClr val="dk1"/>
                          </a:solidFill>
                          <a:effectLst/>
                          <a:latin typeface="Microsoft JhengHei" panose="020B0604030504040204" pitchFamily="34" charset="-120"/>
                          <a:ea typeface="Microsoft JhengHei" panose="020B0604030504040204" pitchFamily="34" charset="-120"/>
                        </a:rPr>
                        <a:t>30.78%</a:t>
                      </a:r>
                      <a:endParaRPr lang="zh-TW" altLang="en-US" sz="160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600" b="0" kern="1200" dirty="0">
                          <a:solidFill>
                            <a:schemeClr val="dk1"/>
                          </a:solidFill>
                          <a:effectLst/>
                          <a:latin typeface="Microsoft JhengHei" panose="020B0604030504040204" pitchFamily="34" charset="-120"/>
                          <a:ea typeface="Microsoft JhengHei" panose="020B0604030504040204" pitchFamily="34" charset="-120"/>
                        </a:rPr>
                        <a:t>2.0</a:t>
                      </a:r>
                      <a:endParaRPr lang="zh-TW" altLang="en-US" sz="160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600" b="0" kern="1200" dirty="0">
                          <a:solidFill>
                            <a:schemeClr val="dk1"/>
                          </a:solidFill>
                          <a:effectLst/>
                          <a:latin typeface="Microsoft JhengHei" panose="020B0604030504040204" pitchFamily="34" charset="-120"/>
                          <a:ea typeface="Microsoft JhengHei" panose="020B0604030504040204" pitchFamily="34" charset="-120"/>
                        </a:rPr>
                        <a:t>-25.83%</a:t>
                      </a:r>
                      <a:endParaRPr lang="zh-TW" altLang="en-US" sz="1600" dirty="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477152843"/>
                  </a:ext>
                </a:extLst>
              </a:tr>
            </a:tbl>
          </a:graphicData>
        </a:graphic>
      </p:graphicFrame>
      <p:sp>
        <p:nvSpPr>
          <p:cNvPr id="12" name="投影片編號版面配置區 12">
            <a:extLst>
              <a:ext uri="{FF2B5EF4-FFF2-40B4-BE49-F238E27FC236}">
                <a16:creationId xmlns:a16="http://schemas.microsoft.com/office/drawing/2014/main" id="{80C48D41-BFBA-4565-4D7C-1CEF5B91E4D3}"/>
              </a:ext>
            </a:extLst>
          </p:cNvPr>
          <p:cNvSpPr>
            <a:spLocks noGrp="1"/>
          </p:cNvSpPr>
          <p:nvPr>
            <p:ph type="sldNum" sz="quarter" idx="12"/>
          </p:nvPr>
        </p:nvSpPr>
        <p:spPr>
          <a:xfrm>
            <a:off x="2748958" y="6506592"/>
            <a:ext cx="2057400" cy="365125"/>
          </a:xfrm>
        </p:spPr>
        <p:txBody>
          <a:bodyPr/>
          <a:lstStyle/>
          <a:p>
            <a:fld id="{30A4F673-566E-4994-9325-4509F8D5850D}" type="slidenum">
              <a:rPr lang="zh-TW" altLang="en-US" smtClean="0"/>
              <a:t>42</a:t>
            </a:fld>
            <a:endParaRPr lang="zh-TW" altLang="en-US"/>
          </a:p>
        </p:txBody>
      </p:sp>
      <p:pic>
        <p:nvPicPr>
          <p:cNvPr id="10" name="圖片 9">
            <a:extLst>
              <a:ext uri="{FF2B5EF4-FFF2-40B4-BE49-F238E27FC236}">
                <a16:creationId xmlns:a16="http://schemas.microsoft.com/office/drawing/2014/main" id="{9F14001E-BD44-4A61-AB22-DAB108E1339E}"/>
              </a:ext>
            </a:extLst>
          </p:cNvPr>
          <p:cNvPicPr>
            <a:picLocks noChangeAspect="1"/>
          </p:cNvPicPr>
          <p:nvPr/>
        </p:nvPicPr>
        <p:blipFill>
          <a:blip r:embed="rId6"/>
          <a:stretch>
            <a:fillRect/>
          </a:stretch>
        </p:blipFill>
        <p:spPr>
          <a:xfrm>
            <a:off x="3720016" y="1658371"/>
            <a:ext cx="2098797" cy="536189"/>
          </a:xfrm>
          <a:prstGeom prst="rect">
            <a:avLst/>
          </a:prstGeom>
        </p:spPr>
      </p:pic>
    </p:spTree>
    <p:extLst>
      <p:ext uri="{BB962C8B-B14F-4D97-AF65-F5344CB8AC3E}">
        <p14:creationId xmlns:p14="http://schemas.microsoft.com/office/powerpoint/2010/main" val="3793751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E997A88-46F9-F743-16AE-1F29DC2D7739}"/>
              </a:ext>
            </a:extLst>
          </p:cNvPr>
          <p:cNvSpPr/>
          <p:nvPr/>
        </p:nvSpPr>
        <p:spPr>
          <a:xfrm>
            <a:off x="-114300" y="-10886"/>
            <a:ext cx="9258300" cy="446314"/>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內容版面配置區 2"/>
          <p:cNvSpPr>
            <a:spLocks noGrp="1"/>
          </p:cNvSpPr>
          <p:nvPr>
            <p:ph idx="1"/>
          </p:nvPr>
        </p:nvSpPr>
        <p:spPr>
          <a:xfrm>
            <a:off x="550727" y="1759909"/>
            <a:ext cx="8337844" cy="5286350"/>
          </a:xfrm>
        </p:spPr>
        <p:txBody>
          <a:bodyPr>
            <a:normAutofit/>
          </a:bodyPr>
          <a:lstStyle/>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p:txBody>
      </p:sp>
      <p:sp>
        <p:nvSpPr>
          <p:cNvPr id="11" name="五邊形 10">
            <a:extLst>
              <a:ext uri="{FF2B5EF4-FFF2-40B4-BE49-F238E27FC236}">
                <a16:creationId xmlns:a16="http://schemas.microsoft.com/office/drawing/2014/main" id="{CEAA909A-F989-97C4-70FE-C60C9E820DB9}"/>
              </a:ext>
            </a:extLst>
          </p:cNvPr>
          <p:cNvSpPr/>
          <p:nvPr/>
        </p:nvSpPr>
        <p:spPr>
          <a:xfrm>
            <a:off x="0" y="-544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實證結果</a:t>
            </a:r>
          </a:p>
        </p:txBody>
      </p:sp>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674527"/>
            <a:ext cx="7041842" cy="1085382"/>
          </a:xfrm>
        </p:spPr>
        <p:txBody>
          <a:bodyPr>
            <a:normAutofit/>
          </a:bodyPr>
          <a:lstStyle/>
          <a:p>
            <a:r>
              <a:rPr lang="en-US" altLang="zh-TW" sz="4000" b="1" dirty="0">
                <a:latin typeface="微軟正黑體" panose="020B0604030504040204" pitchFamily="34" charset="-120"/>
                <a:ea typeface="微軟正黑體" panose="020B0604030504040204" pitchFamily="34" charset="-120"/>
              </a:rPr>
              <a:t>LSTM</a:t>
            </a:r>
            <a:endParaRPr lang="zh-TW" altLang="en-US" sz="4000" b="1" dirty="0">
              <a:latin typeface="微軟正黑體" panose="020B0604030504040204" pitchFamily="34" charset="-120"/>
              <a:ea typeface="微軟正黑體" panose="020B0604030504040204" pitchFamily="34" charset="-120"/>
            </a:endParaRPr>
          </a:p>
        </p:txBody>
      </p:sp>
      <p:sp>
        <p:nvSpPr>
          <p:cNvPr id="4" name="內容版面配置區 2">
            <a:extLst>
              <a:ext uri="{FF2B5EF4-FFF2-40B4-BE49-F238E27FC236}">
                <a16:creationId xmlns:a16="http://schemas.microsoft.com/office/drawing/2014/main" id="{0218C2A2-1239-C523-75C7-BC72B694BD6E}"/>
              </a:ext>
            </a:extLst>
          </p:cNvPr>
          <p:cNvSpPr txBox="1">
            <a:spLocks/>
          </p:cNvSpPr>
          <p:nvPr/>
        </p:nvSpPr>
        <p:spPr>
          <a:xfrm>
            <a:off x="550726" y="1759909"/>
            <a:ext cx="8490985" cy="5878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DDDA6069-7F46-3FA9-2130-F7AD0EAFFF1D}"/>
              </a:ext>
            </a:extLst>
          </p:cNvPr>
          <p:cNvSpPr/>
          <p:nvPr/>
        </p:nvSpPr>
        <p:spPr>
          <a:xfrm>
            <a:off x="4409612" y="1469"/>
            <a:ext cx="1188869"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LSTM</a:t>
            </a:r>
            <a:endPar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sp>
        <p:nvSpPr>
          <p:cNvPr id="6" name="矩形 5">
            <a:extLst>
              <a:ext uri="{FF2B5EF4-FFF2-40B4-BE49-F238E27FC236}">
                <a16:creationId xmlns:a16="http://schemas.microsoft.com/office/drawing/2014/main" id="{C418F417-17FC-002E-F303-EC6E67F01B95}"/>
              </a:ext>
            </a:extLst>
          </p:cNvPr>
          <p:cNvSpPr/>
          <p:nvPr/>
        </p:nvSpPr>
        <p:spPr>
          <a:xfrm>
            <a:off x="5961126" y="1469"/>
            <a:ext cx="139318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最大化效用</a:t>
            </a:r>
          </a:p>
        </p:txBody>
      </p:sp>
      <p:sp>
        <p:nvSpPr>
          <p:cNvPr id="8" name="矩形 7">
            <a:extLst>
              <a:ext uri="{FF2B5EF4-FFF2-40B4-BE49-F238E27FC236}">
                <a16:creationId xmlns:a16="http://schemas.microsoft.com/office/drawing/2014/main" id="{290C8819-8DD2-FDCB-D7C4-BDCBBEA7CA85}"/>
              </a:ext>
            </a:extLst>
          </p:cNvPr>
          <p:cNvSpPr/>
          <p:nvPr/>
        </p:nvSpPr>
        <p:spPr>
          <a:xfrm>
            <a:off x="2858097" y="1469"/>
            <a:ext cx="1188870"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B-L</a:t>
            </a:r>
            <a:endPar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sp>
        <p:nvSpPr>
          <p:cNvPr id="9" name="矩形 8">
            <a:extLst>
              <a:ext uri="{FF2B5EF4-FFF2-40B4-BE49-F238E27FC236}">
                <a16:creationId xmlns:a16="http://schemas.microsoft.com/office/drawing/2014/main" id="{774B0F93-A7F3-E897-42F5-BEC1E5C588AB}"/>
              </a:ext>
            </a:extLst>
          </p:cNvPr>
          <p:cNvSpPr/>
          <p:nvPr/>
        </p:nvSpPr>
        <p:spPr>
          <a:xfrm>
            <a:off x="7638037" y="1469"/>
            <a:ext cx="139318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最小化波動</a:t>
            </a:r>
          </a:p>
        </p:txBody>
      </p:sp>
      <p:sp>
        <p:nvSpPr>
          <p:cNvPr id="10" name="內容版面配置區 2">
            <a:extLst>
              <a:ext uri="{FF2B5EF4-FFF2-40B4-BE49-F238E27FC236}">
                <a16:creationId xmlns:a16="http://schemas.microsoft.com/office/drawing/2014/main" id="{68175782-3008-BE34-EF08-11E560C77A14}"/>
              </a:ext>
            </a:extLst>
          </p:cNvPr>
          <p:cNvSpPr txBox="1">
            <a:spLocks/>
          </p:cNvSpPr>
          <p:nvPr/>
        </p:nvSpPr>
        <p:spPr>
          <a:xfrm>
            <a:off x="360083" y="1754466"/>
            <a:ext cx="8671135" cy="46910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500"/>
              </a:spcBef>
            </a:pPr>
            <a:r>
              <a:rPr lang="zh-TW" altLang="en-US" sz="2000" dirty="0">
                <a:solidFill>
                  <a:prstClr val="black"/>
                </a:solidFill>
                <a:latin typeface="微軟正黑體" panose="020B0604030504040204" pitchFamily="34" charset="-120"/>
                <a:ea typeface="微軟正黑體" panose="020B0604030504040204" pitchFamily="34" charset="-120"/>
              </a:rPr>
              <a:t>採取每個產業分開訓練，因此共計</a:t>
            </a:r>
            <a:r>
              <a:rPr lang="en-US" altLang="zh-TW" sz="2000" dirty="0">
                <a:solidFill>
                  <a:prstClr val="black"/>
                </a:solidFill>
                <a:latin typeface="微軟正黑體" panose="020B0604030504040204" pitchFamily="34" charset="-120"/>
                <a:ea typeface="微軟正黑體" panose="020B0604030504040204" pitchFamily="34" charset="-120"/>
              </a:rPr>
              <a:t>35</a:t>
            </a:r>
            <a:r>
              <a:rPr lang="zh-TW" altLang="en-US" sz="2000" dirty="0">
                <a:solidFill>
                  <a:prstClr val="black"/>
                </a:solidFill>
                <a:latin typeface="微軟正黑體" panose="020B0604030504040204" pitchFamily="34" charset="-120"/>
                <a:ea typeface="微軟正黑體" panose="020B0604030504040204" pitchFamily="34" charset="-120"/>
              </a:rPr>
              <a:t>個</a:t>
            </a:r>
            <a:r>
              <a:rPr lang="en-US" altLang="zh-TW" sz="2000" dirty="0">
                <a:solidFill>
                  <a:prstClr val="black"/>
                </a:solidFill>
                <a:latin typeface="微軟正黑體" panose="020B0604030504040204" pitchFamily="34" charset="-120"/>
                <a:ea typeface="微軟正黑體" panose="020B0604030504040204" pitchFamily="34" charset="-120"/>
              </a:rPr>
              <a:t>LSTM</a:t>
            </a:r>
            <a:r>
              <a:rPr lang="zh-TW" altLang="en-US" sz="2000" dirty="0">
                <a:solidFill>
                  <a:prstClr val="black"/>
                </a:solidFill>
                <a:latin typeface="微軟正黑體" panose="020B0604030504040204" pitchFamily="34" charset="-120"/>
                <a:ea typeface="微軟正黑體" panose="020B0604030504040204" pitchFamily="34" charset="-120"/>
              </a:rPr>
              <a:t>模型</a:t>
            </a:r>
            <a:endParaRPr lang="en-US" altLang="zh-TW" sz="2000" dirty="0">
              <a:solidFill>
                <a:prstClr val="black"/>
              </a:solidFill>
              <a:latin typeface="微軟正黑體" panose="020B0604030504040204" pitchFamily="34" charset="-120"/>
              <a:ea typeface="微軟正黑體" panose="020B0604030504040204" pitchFamily="34" charset="-120"/>
            </a:endParaRPr>
          </a:p>
          <a:p>
            <a:pPr>
              <a:spcBef>
                <a:spcPts val="500"/>
              </a:spcBef>
            </a:pPr>
            <a:endPar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 name="圓角矩形 1">
            <a:extLst>
              <a:ext uri="{FF2B5EF4-FFF2-40B4-BE49-F238E27FC236}">
                <a16:creationId xmlns:a16="http://schemas.microsoft.com/office/drawing/2014/main" id="{4018F76E-6FC0-35D8-4A2F-DF7AEC6FF85F}"/>
              </a:ext>
            </a:extLst>
          </p:cNvPr>
          <p:cNvSpPr/>
          <p:nvPr/>
        </p:nvSpPr>
        <p:spPr>
          <a:xfrm>
            <a:off x="593048" y="2431892"/>
            <a:ext cx="2836751" cy="366791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B278273A-FCDF-8D07-F248-402A2D48C389}"/>
                  </a:ext>
                </a:extLst>
              </p:cNvPr>
              <p:cNvGraphicFramePr>
                <a:graphicFrameLocks noGrp="1"/>
              </p:cNvGraphicFramePr>
              <p:nvPr>
                <p:extLst>
                  <p:ext uri="{D42A27DB-BD31-4B8C-83A1-F6EECF244321}">
                    <p14:modId xmlns:p14="http://schemas.microsoft.com/office/powerpoint/2010/main" val="1537042199"/>
                  </p:ext>
                </p:extLst>
              </p:nvPr>
            </p:nvGraphicFramePr>
            <p:xfrm>
              <a:off x="785685" y="2739231"/>
              <a:ext cx="424437" cy="3053235"/>
            </p:xfrm>
            <a:graphic>
              <a:graphicData uri="http://schemas.openxmlformats.org/drawingml/2006/table">
                <a:tbl>
                  <a:tblPr firstRow="1" bandRow="1">
                    <a:tableStyleId>{5C22544A-7EE6-4342-B048-85BDC9FD1C3A}</a:tableStyleId>
                  </a:tblPr>
                  <a:tblGrid>
                    <a:gridCol w="424437">
                      <a:extLst>
                        <a:ext uri="{9D8B030D-6E8A-4147-A177-3AD203B41FA5}">
                          <a16:colId xmlns:a16="http://schemas.microsoft.com/office/drawing/2014/main" val="1424526646"/>
                        </a:ext>
                      </a:extLst>
                    </a:gridCol>
                  </a:tblGrid>
                  <a:tr h="370840">
                    <a:tc>
                      <a:txBody>
                        <a:bodyPr/>
                        <a:lstStyle/>
                        <a:p>
                          <a:pPr algn="ctr"/>
                          <a:r>
                            <a:rPr lang="en-US" altLang="zh-TW" dirty="0"/>
                            <a:t>1</a:t>
                          </a:r>
                          <a:endParaRPr lang="zh-TW" altLang="en-US" dirty="0"/>
                        </a:p>
                      </a:txBody>
                      <a:tcPr/>
                    </a:tc>
                    <a:extLst>
                      <a:ext uri="{0D108BD9-81ED-4DB2-BD59-A6C34878D82A}">
                        <a16:rowId xmlns:a16="http://schemas.microsoft.com/office/drawing/2014/main" val="17437153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1</m:t>
                                    </m:r>
                                  </m:sub>
                                </m:sSub>
                              </m:oMath>
                            </m:oMathPara>
                          </a14:m>
                          <a:endParaRPr lang="zh-TW" altLang="en-US" dirty="0"/>
                        </a:p>
                      </a:txBody>
                      <a:tcPr/>
                    </a:tc>
                    <a:extLst>
                      <a:ext uri="{0D108BD9-81ED-4DB2-BD59-A6C34878D82A}">
                        <a16:rowId xmlns:a16="http://schemas.microsoft.com/office/drawing/2014/main" val="120820554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2</m:t>
                                    </m:r>
                                  </m:sub>
                                </m:sSub>
                              </m:oMath>
                            </m:oMathPara>
                          </a14:m>
                          <a:endParaRPr lang="zh-TW" altLang="en-US" dirty="0"/>
                        </a:p>
                      </a:txBody>
                      <a:tcPr/>
                    </a:tc>
                    <a:extLst>
                      <a:ext uri="{0D108BD9-81ED-4DB2-BD59-A6C34878D82A}">
                        <a16:rowId xmlns:a16="http://schemas.microsoft.com/office/drawing/2014/main" val="154414098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3</m:t>
                                    </m:r>
                                  </m:sub>
                                </m:sSub>
                              </m:oMath>
                            </m:oMathPara>
                          </a14:m>
                          <a:endParaRPr lang="zh-TW" altLang="en-US" dirty="0"/>
                        </a:p>
                      </a:txBody>
                      <a:tcPr/>
                    </a:tc>
                    <a:extLst>
                      <a:ext uri="{0D108BD9-81ED-4DB2-BD59-A6C34878D82A}">
                        <a16:rowId xmlns:a16="http://schemas.microsoft.com/office/drawing/2014/main" val="3642605689"/>
                      </a:ext>
                    </a:extLst>
                  </a:tr>
                  <a:tr h="457355">
                    <a:tc>
                      <a:txBody>
                        <a:bodyPr/>
                        <a:lstStyle/>
                        <a:p>
                          <a:pPr algn="ctr"/>
                          <a:r>
                            <a:rPr lang="en-US" altLang="zh-TW" dirty="0"/>
                            <a:t>…...</a:t>
                          </a:r>
                        </a:p>
                      </a:txBody>
                      <a:tcPr vert="eaVert" anchor="ctr"/>
                    </a:tc>
                    <a:extLst>
                      <a:ext uri="{0D108BD9-81ED-4DB2-BD59-A6C34878D82A}">
                        <a16:rowId xmlns:a16="http://schemas.microsoft.com/office/drawing/2014/main" val="39542194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8</m:t>
                                    </m:r>
                                  </m:sub>
                                </m:sSub>
                              </m:oMath>
                            </m:oMathPara>
                          </a14:m>
                          <a:endParaRPr lang="zh-TW" altLang="en-US" dirty="0"/>
                        </a:p>
                      </a:txBody>
                      <a:tcPr/>
                    </a:tc>
                    <a:extLst>
                      <a:ext uri="{0D108BD9-81ED-4DB2-BD59-A6C34878D82A}">
                        <a16:rowId xmlns:a16="http://schemas.microsoft.com/office/drawing/2014/main" val="157019014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9</m:t>
                                    </m:r>
                                  </m:sub>
                                </m:sSub>
                              </m:oMath>
                            </m:oMathPara>
                          </a14:m>
                          <a:endParaRPr lang="zh-TW" altLang="en-US" dirty="0"/>
                        </a:p>
                      </a:txBody>
                      <a:tcPr/>
                    </a:tc>
                    <a:extLst>
                      <a:ext uri="{0D108BD9-81ED-4DB2-BD59-A6C34878D82A}">
                        <a16:rowId xmlns:a16="http://schemas.microsoft.com/office/drawing/2014/main" val="334463809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10</m:t>
                                    </m:r>
                                  </m:sub>
                                </m:sSub>
                              </m:oMath>
                            </m:oMathPara>
                          </a14:m>
                          <a:endParaRPr lang="zh-TW" altLang="en-US" dirty="0"/>
                        </a:p>
                      </a:txBody>
                      <a:tcPr/>
                    </a:tc>
                    <a:extLst>
                      <a:ext uri="{0D108BD9-81ED-4DB2-BD59-A6C34878D82A}">
                        <a16:rowId xmlns:a16="http://schemas.microsoft.com/office/drawing/2014/main" val="3627228441"/>
                      </a:ext>
                    </a:extLst>
                  </a:tr>
                </a:tbl>
              </a:graphicData>
            </a:graphic>
          </p:graphicFrame>
        </mc:Choice>
        <mc:Fallback xmlns="">
          <p:graphicFrame>
            <p:nvGraphicFramePr>
              <p:cNvPr id="12" name="表格 11">
                <a:extLst>
                  <a:ext uri="{FF2B5EF4-FFF2-40B4-BE49-F238E27FC236}">
                    <a16:creationId xmlns:a16="http://schemas.microsoft.com/office/drawing/2014/main" id="{B278273A-FCDF-8D07-F248-402A2D48C389}"/>
                  </a:ext>
                </a:extLst>
              </p:cNvPr>
              <p:cNvGraphicFramePr>
                <a:graphicFrameLocks noGrp="1"/>
              </p:cNvGraphicFramePr>
              <p:nvPr>
                <p:extLst>
                  <p:ext uri="{D42A27DB-BD31-4B8C-83A1-F6EECF244321}">
                    <p14:modId xmlns:p14="http://schemas.microsoft.com/office/powerpoint/2010/main" val="1537042199"/>
                  </p:ext>
                </p:extLst>
              </p:nvPr>
            </p:nvGraphicFramePr>
            <p:xfrm>
              <a:off x="785685" y="2739231"/>
              <a:ext cx="424437" cy="3053235"/>
            </p:xfrm>
            <a:graphic>
              <a:graphicData uri="http://schemas.openxmlformats.org/drawingml/2006/table">
                <a:tbl>
                  <a:tblPr firstRow="1" bandRow="1">
                    <a:tableStyleId>{5C22544A-7EE6-4342-B048-85BDC9FD1C3A}</a:tableStyleId>
                  </a:tblPr>
                  <a:tblGrid>
                    <a:gridCol w="424437">
                      <a:extLst>
                        <a:ext uri="{9D8B030D-6E8A-4147-A177-3AD203B41FA5}">
                          <a16:colId xmlns:a16="http://schemas.microsoft.com/office/drawing/2014/main" val="1424526646"/>
                        </a:ext>
                      </a:extLst>
                    </a:gridCol>
                  </a:tblGrid>
                  <a:tr h="370840">
                    <a:tc>
                      <a:txBody>
                        <a:bodyPr/>
                        <a:lstStyle/>
                        <a:p>
                          <a:pPr algn="ctr"/>
                          <a:r>
                            <a:rPr lang="en-US" altLang="zh-TW" dirty="0"/>
                            <a:t>1</a:t>
                          </a:r>
                          <a:endParaRPr lang="zh-TW" altLang="en-US" dirty="0"/>
                        </a:p>
                      </a:txBody>
                      <a:tcPr/>
                    </a:tc>
                    <a:extLst>
                      <a:ext uri="{0D108BD9-81ED-4DB2-BD59-A6C34878D82A}">
                        <a16:rowId xmlns:a16="http://schemas.microsoft.com/office/drawing/2014/main" val="174371536"/>
                      </a:ext>
                    </a:extLst>
                  </a:tr>
                  <a:tr h="370840">
                    <a:tc>
                      <a:txBody>
                        <a:bodyPr/>
                        <a:lstStyle/>
                        <a:p>
                          <a:endParaRPr lang="zh-TW"/>
                        </a:p>
                      </a:txBody>
                      <a:tcPr>
                        <a:blipFill>
                          <a:blip r:embed="rId4"/>
                          <a:stretch>
                            <a:fillRect l="-11429" t="-103333" r="-5714" b="-613333"/>
                          </a:stretch>
                        </a:blipFill>
                      </a:tcPr>
                    </a:tc>
                    <a:extLst>
                      <a:ext uri="{0D108BD9-81ED-4DB2-BD59-A6C34878D82A}">
                        <a16:rowId xmlns:a16="http://schemas.microsoft.com/office/drawing/2014/main" val="1208205544"/>
                      </a:ext>
                    </a:extLst>
                  </a:tr>
                  <a:tr h="370840">
                    <a:tc>
                      <a:txBody>
                        <a:bodyPr/>
                        <a:lstStyle/>
                        <a:p>
                          <a:endParaRPr lang="zh-TW"/>
                        </a:p>
                      </a:txBody>
                      <a:tcPr>
                        <a:blipFill>
                          <a:blip r:embed="rId4"/>
                          <a:stretch>
                            <a:fillRect l="-11429" t="-210345" r="-5714" b="-534483"/>
                          </a:stretch>
                        </a:blipFill>
                      </a:tcPr>
                    </a:tc>
                    <a:extLst>
                      <a:ext uri="{0D108BD9-81ED-4DB2-BD59-A6C34878D82A}">
                        <a16:rowId xmlns:a16="http://schemas.microsoft.com/office/drawing/2014/main" val="1544140983"/>
                      </a:ext>
                    </a:extLst>
                  </a:tr>
                  <a:tr h="370840">
                    <a:tc>
                      <a:txBody>
                        <a:bodyPr/>
                        <a:lstStyle/>
                        <a:p>
                          <a:endParaRPr lang="zh-TW"/>
                        </a:p>
                      </a:txBody>
                      <a:tcPr>
                        <a:blipFill>
                          <a:blip r:embed="rId4"/>
                          <a:stretch>
                            <a:fillRect l="-11429" t="-300000" r="-5714" b="-416667"/>
                          </a:stretch>
                        </a:blipFill>
                      </a:tcPr>
                    </a:tc>
                    <a:extLst>
                      <a:ext uri="{0D108BD9-81ED-4DB2-BD59-A6C34878D82A}">
                        <a16:rowId xmlns:a16="http://schemas.microsoft.com/office/drawing/2014/main" val="3642605689"/>
                      </a:ext>
                    </a:extLst>
                  </a:tr>
                  <a:tr h="457355">
                    <a:tc>
                      <a:txBody>
                        <a:bodyPr/>
                        <a:lstStyle/>
                        <a:p>
                          <a:pPr algn="ctr"/>
                          <a:r>
                            <a:rPr lang="en-US" altLang="zh-TW" dirty="0"/>
                            <a:t>…...</a:t>
                          </a:r>
                        </a:p>
                      </a:txBody>
                      <a:tcPr vert="eaVert" anchor="ctr"/>
                    </a:tc>
                    <a:extLst>
                      <a:ext uri="{0D108BD9-81ED-4DB2-BD59-A6C34878D82A}">
                        <a16:rowId xmlns:a16="http://schemas.microsoft.com/office/drawing/2014/main" val="3954219479"/>
                      </a:ext>
                    </a:extLst>
                  </a:tr>
                  <a:tr h="370840">
                    <a:tc>
                      <a:txBody>
                        <a:bodyPr/>
                        <a:lstStyle/>
                        <a:p>
                          <a:endParaRPr lang="zh-TW"/>
                        </a:p>
                      </a:txBody>
                      <a:tcPr>
                        <a:blipFill>
                          <a:blip r:embed="rId4"/>
                          <a:stretch>
                            <a:fillRect l="-11429" t="-537931" r="-5714" b="-206897"/>
                          </a:stretch>
                        </a:blipFill>
                      </a:tcPr>
                    </a:tc>
                    <a:extLst>
                      <a:ext uri="{0D108BD9-81ED-4DB2-BD59-A6C34878D82A}">
                        <a16:rowId xmlns:a16="http://schemas.microsoft.com/office/drawing/2014/main" val="1570190144"/>
                      </a:ext>
                    </a:extLst>
                  </a:tr>
                  <a:tr h="370840">
                    <a:tc>
                      <a:txBody>
                        <a:bodyPr/>
                        <a:lstStyle/>
                        <a:p>
                          <a:endParaRPr lang="zh-TW"/>
                        </a:p>
                      </a:txBody>
                      <a:tcPr>
                        <a:blipFill>
                          <a:blip r:embed="rId4"/>
                          <a:stretch>
                            <a:fillRect l="-11429" t="-616667" r="-5714" b="-100000"/>
                          </a:stretch>
                        </a:blipFill>
                      </a:tcPr>
                    </a:tc>
                    <a:extLst>
                      <a:ext uri="{0D108BD9-81ED-4DB2-BD59-A6C34878D82A}">
                        <a16:rowId xmlns:a16="http://schemas.microsoft.com/office/drawing/2014/main" val="3344638094"/>
                      </a:ext>
                    </a:extLst>
                  </a:tr>
                  <a:tr h="370840">
                    <a:tc>
                      <a:txBody>
                        <a:bodyPr/>
                        <a:lstStyle/>
                        <a:p>
                          <a:endParaRPr lang="zh-TW"/>
                        </a:p>
                      </a:txBody>
                      <a:tcPr>
                        <a:blipFill>
                          <a:blip r:embed="rId4"/>
                          <a:stretch>
                            <a:fillRect l="-11429" t="-741379" r="-5714" b="-3448"/>
                          </a:stretch>
                        </a:blipFill>
                      </a:tcPr>
                    </a:tc>
                    <a:extLst>
                      <a:ext uri="{0D108BD9-81ED-4DB2-BD59-A6C34878D82A}">
                        <a16:rowId xmlns:a16="http://schemas.microsoft.com/office/drawing/2014/main" val="362722844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F257C05A-22ED-6957-A7F3-F4624FDBE6D9}"/>
                  </a:ext>
                </a:extLst>
              </p:cNvPr>
              <p:cNvGraphicFramePr>
                <a:graphicFrameLocks noGrp="1"/>
              </p:cNvGraphicFramePr>
              <p:nvPr>
                <p:extLst>
                  <p:ext uri="{D42A27DB-BD31-4B8C-83A1-F6EECF244321}">
                    <p14:modId xmlns:p14="http://schemas.microsoft.com/office/powerpoint/2010/main" val="1438951324"/>
                  </p:ext>
                </p:extLst>
              </p:nvPr>
            </p:nvGraphicFramePr>
            <p:xfrm>
              <a:off x="1373853" y="2739231"/>
              <a:ext cx="424437" cy="3053235"/>
            </p:xfrm>
            <a:graphic>
              <a:graphicData uri="http://schemas.openxmlformats.org/drawingml/2006/table">
                <a:tbl>
                  <a:tblPr firstRow="1" bandRow="1">
                    <a:tableStyleId>{5C22544A-7EE6-4342-B048-85BDC9FD1C3A}</a:tableStyleId>
                  </a:tblPr>
                  <a:tblGrid>
                    <a:gridCol w="424437">
                      <a:extLst>
                        <a:ext uri="{9D8B030D-6E8A-4147-A177-3AD203B41FA5}">
                          <a16:colId xmlns:a16="http://schemas.microsoft.com/office/drawing/2014/main" val="1424526646"/>
                        </a:ext>
                      </a:extLst>
                    </a:gridCol>
                  </a:tblGrid>
                  <a:tr h="370840">
                    <a:tc>
                      <a:txBody>
                        <a:bodyPr/>
                        <a:lstStyle/>
                        <a:p>
                          <a:pPr algn="ctr"/>
                          <a:r>
                            <a:rPr lang="en-US" altLang="zh-TW" dirty="0"/>
                            <a:t>2</a:t>
                          </a:r>
                          <a:endParaRPr lang="zh-TW" altLang="en-US" dirty="0"/>
                        </a:p>
                      </a:txBody>
                      <a:tcPr/>
                    </a:tc>
                    <a:extLst>
                      <a:ext uri="{0D108BD9-81ED-4DB2-BD59-A6C34878D82A}">
                        <a16:rowId xmlns:a16="http://schemas.microsoft.com/office/drawing/2014/main" val="17437153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1</m:t>
                                    </m:r>
                                  </m:sub>
                                </m:sSub>
                              </m:oMath>
                            </m:oMathPara>
                          </a14:m>
                          <a:endParaRPr lang="zh-TW" altLang="en-US" dirty="0"/>
                        </a:p>
                      </a:txBody>
                      <a:tcPr/>
                    </a:tc>
                    <a:extLst>
                      <a:ext uri="{0D108BD9-81ED-4DB2-BD59-A6C34878D82A}">
                        <a16:rowId xmlns:a16="http://schemas.microsoft.com/office/drawing/2014/main" val="120820554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2</m:t>
                                    </m:r>
                                  </m:sub>
                                </m:sSub>
                              </m:oMath>
                            </m:oMathPara>
                          </a14:m>
                          <a:endParaRPr lang="zh-TW" altLang="en-US" dirty="0"/>
                        </a:p>
                      </a:txBody>
                      <a:tcPr/>
                    </a:tc>
                    <a:extLst>
                      <a:ext uri="{0D108BD9-81ED-4DB2-BD59-A6C34878D82A}">
                        <a16:rowId xmlns:a16="http://schemas.microsoft.com/office/drawing/2014/main" val="154414098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3</m:t>
                                    </m:r>
                                  </m:sub>
                                </m:sSub>
                              </m:oMath>
                            </m:oMathPara>
                          </a14:m>
                          <a:endParaRPr lang="zh-TW" altLang="en-US" dirty="0"/>
                        </a:p>
                      </a:txBody>
                      <a:tcPr/>
                    </a:tc>
                    <a:extLst>
                      <a:ext uri="{0D108BD9-81ED-4DB2-BD59-A6C34878D82A}">
                        <a16:rowId xmlns:a16="http://schemas.microsoft.com/office/drawing/2014/main" val="3642605689"/>
                      </a:ext>
                    </a:extLst>
                  </a:tr>
                  <a:tr h="457355">
                    <a:tc>
                      <a:txBody>
                        <a:bodyPr/>
                        <a:lstStyle/>
                        <a:p>
                          <a:pPr algn="ctr"/>
                          <a:r>
                            <a:rPr lang="en-US" altLang="zh-TW" dirty="0"/>
                            <a:t>…...</a:t>
                          </a:r>
                        </a:p>
                      </a:txBody>
                      <a:tcPr vert="eaVert" anchor="ctr"/>
                    </a:tc>
                    <a:extLst>
                      <a:ext uri="{0D108BD9-81ED-4DB2-BD59-A6C34878D82A}">
                        <a16:rowId xmlns:a16="http://schemas.microsoft.com/office/drawing/2014/main" val="39542194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8</m:t>
                                    </m:r>
                                  </m:sub>
                                </m:sSub>
                              </m:oMath>
                            </m:oMathPara>
                          </a14:m>
                          <a:endParaRPr lang="zh-TW" altLang="en-US" dirty="0"/>
                        </a:p>
                      </a:txBody>
                      <a:tcPr/>
                    </a:tc>
                    <a:extLst>
                      <a:ext uri="{0D108BD9-81ED-4DB2-BD59-A6C34878D82A}">
                        <a16:rowId xmlns:a16="http://schemas.microsoft.com/office/drawing/2014/main" val="157019014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9</m:t>
                                    </m:r>
                                  </m:sub>
                                </m:sSub>
                              </m:oMath>
                            </m:oMathPara>
                          </a14:m>
                          <a:endParaRPr lang="zh-TW" altLang="en-US" dirty="0"/>
                        </a:p>
                      </a:txBody>
                      <a:tcPr/>
                    </a:tc>
                    <a:extLst>
                      <a:ext uri="{0D108BD9-81ED-4DB2-BD59-A6C34878D82A}">
                        <a16:rowId xmlns:a16="http://schemas.microsoft.com/office/drawing/2014/main" val="334463809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10</m:t>
                                    </m:r>
                                  </m:sub>
                                </m:sSub>
                              </m:oMath>
                            </m:oMathPara>
                          </a14:m>
                          <a:endParaRPr lang="zh-TW" altLang="en-US" dirty="0"/>
                        </a:p>
                      </a:txBody>
                      <a:tcPr/>
                    </a:tc>
                    <a:extLst>
                      <a:ext uri="{0D108BD9-81ED-4DB2-BD59-A6C34878D82A}">
                        <a16:rowId xmlns:a16="http://schemas.microsoft.com/office/drawing/2014/main" val="3627228441"/>
                      </a:ext>
                    </a:extLst>
                  </a:tr>
                </a:tbl>
              </a:graphicData>
            </a:graphic>
          </p:graphicFrame>
        </mc:Choice>
        <mc:Fallback xmlns="">
          <p:graphicFrame>
            <p:nvGraphicFramePr>
              <p:cNvPr id="13" name="表格 12">
                <a:extLst>
                  <a:ext uri="{FF2B5EF4-FFF2-40B4-BE49-F238E27FC236}">
                    <a16:creationId xmlns:a16="http://schemas.microsoft.com/office/drawing/2014/main" id="{F257C05A-22ED-6957-A7F3-F4624FDBE6D9}"/>
                  </a:ext>
                </a:extLst>
              </p:cNvPr>
              <p:cNvGraphicFramePr>
                <a:graphicFrameLocks noGrp="1"/>
              </p:cNvGraphicFramePr>
              <p:nvPr>
                <p:extLst>
                  <p:ext uri="{D42A27DB-BD31-4B8C-83A1-F6EECF244321}">
                    <p14:modId xmlns:p14="http://schemas.microsoft.com/office/powerpoint/2010/main" val="1438951324"/>
                  </p:ext>
                </p:extLst>
              </p:nvPr>
            </p:nvGraphicFramePr>
            <p:xfrm>
              <a:off x="1373853" y="2739231"/>
              <a:ext cx="424437" cy="3053235"/>
            </p:xfrm>
            <a:graphic>
              <a:graphicData uri="http://schemas.openxmlformats.org/drawingml/2006/table">
                <a:tbl>
                  <a:tblPr firstRow="1" bandRow="1">
                    <a:tableStyleId>{5C22544A-7EE6-4342-B048-85BDC9FD1C3A}</a:tableStyleId>
                  </a:tblPr>
                  <a:tblGrid>
                    <a:gridCol w="424437">
                      <a:extLst>
                        <a:ext uri="{9D8B030D-6E8A-4147-A177-3AD203B41FA5}">
                          <a16:colId xmlns:a16="http://schemas.microsoft.com/office/drawing/2014/main" val="1424526646"/>
                        </a:ext>
                      </a:extLst>
                    </a:gridCol>
                  </a:tblGrid>
                  <a:tr h="370840">
                    <a:tc>
                      <a:txBody>
                        <a:bodyPr/>
                        <a:lstStyle/>
                        <a:p>
                          <a:pPr algn="ctr"/>
                          <a:r>
                            <a:rPr lang="en-US" altLang="zh-TW" dirty="0"/>
                            <a:t>2</a:t>
                          </a:r>
                          <a:endParaRPr lang="zh-TW" altLang="en-US" dirty="0"/>
                        </a:p>
                      </a:txBody>
                      <a:tcPr/>
                    </a:tc>
                    <a:extLst>
                      <a:ext uri="{0D108BD9-81ED-4DB2-BD59-A6C34878D82A}">
                        <a16:rowId xmlns:a16="http://schemas.microsoft.com/office/drawing/2014/main" val="174371536"/>
                      </a:ext>
                    </a:extLst>
                  </a:tr>
                  <a:tr h="370840">
                    <a:tc>
                      <a:txBody>
                        <a:bodyPr/>
                        <a:lstStyle/>
                        <a:p>
                          <a:endParaRPr lang="zh-TW"/>
                        </a:p>
                      </a:txBody>
                      <a:tcPr>
                        <a:blipFill>
                          <a:blip r:embed="rId5"/>
                          <a:stretch>
                            <a:fillRect l="-14706" t="-103333" r="-5882" b="-613333"/>
                          </a:stretch>
                        </a:blipFill>
                      </a:tcPr>
                    </a:tc>
                    <a:extLst>
                      <a:ext uri="{0D108BD9-81ED-4DB2-BD59-A6C34878D82A}">
                        <a16:rowId xmlns:a16="http://schemas.microsoft.com/office/drawing/2014/main" val="1208205544"/>
                      </a:ext>
                    </a:extLst>
                  </a:tr>
                  <a:tr h="370840">
                    <a:tc>
                      <a:txBody>
                        <a:bodyPr/>
                        <a:lstStyle/>
                        <a:p>
                          <a:endParaRPr lang="zh-TW"/>
                        </a:p>
                      </a:txBody>
                      <a:tcPr>
                        <a:blipFill>
                          <a:blip r:embed="rId5"/>
                          <a:stretch>
                            <a:fillRect l="-14706" t="-210345" r="-5882" b="-534483"/>
                          </a:stretch>
                        </a:blipFill>
                      </a:tcPr>
                    </a:tc>
                    <a:extLst>
                      <a:ext uri="{0D108BD9-81ED-4DB2-BD59-A6C34878D82A}">
                        <a16:rowId xmlns:a16="http://schemas.microsoft.com/office/drawing/2014/main" val="1544140983"/>
                      </a:ext>
                    </a:extLst>
                  </a:tr>
                  <a:tr h="370840">
                    <a:tc>
                      <a:txBody>
                        <a:bodyPr/>
                        <a:lstStyle/>
                        <a:p>
                          <a:endParaRPr lang="zh-TW"/>
                        </a:p>
                      </a:txBody>
                      <a:tcPr>
                        <a:blipFill>
                          <a:blip r:embed="rId5"/>
                          <a:stretch>
                            <a:fillRect l="-14706" t="-300000" r="-5882" b="-416667"/>
                          </a:stretch>
                        </a:blipFill>
                      </a:tcPr>
                    </a:tc>
                    <a:extLst>
                      <a:ext uri="{0D108BD9-81ED-4DB2-BD59-A6C34878D82A}">
                        <a16:rowId xmlns:a16="http://schemas.microsoft.com/office/drawing/2014/main" val="3642605689"/>
                      </a:ext>
                    </a:extLst>
                  </a:tr>
                  <a:tr h="457355">
                    <a:tc>
                      <a:txBody>
                        <a:bodyPr/>
                        <a:lstStyle/>
                        <a:p>
                          <a:pPr algn="ctr"/>
                          <a:r>
                            <a:rPr lang="en-US" altLang="zh-TW" dirty="0"/>
                            <a:t>…...</a:t>
                          </a:r>
                        </a:p>
                      </a:txBody>
                      <a:tcPr vert="eaVert" anchor="ctr"/>
                    </a:tc>
                    <a:extLst>
                      <a:ext uri="{0D108BD9-81ED-4DB2-BD59-A6C34878D82A}">
                        <a16:rowId xmlns:a16="http://schemas.microsoft.com/office/drawing/2014/main" val="3954219479"/>
                      </a:ext>
                    </a:extLst>
                  </a:tr>
                  <a:tr h="370840">
                    <a:tc>
                      <a:txBody>
                        <a:bodyPr/>
                        <a:lstStyle/>
                        <a:p>
                          <a:endParaRPr lang="zh-TW"/>
                        </a:p>
                      </a:txBody>
                      <a:tcPr>
                        <a:blipFill>
                          <a:blip r:embed="rId5"/>
                          <a:stretch>
                            <a:fillRect l="-14706" t="-537931" r="-5882" b="-206897"/>
                          </a:stretch>
                        </a:blipFill>
                      </a:tcPr>
                    </a:tc>
                    <a:extLst>
                      <a:ext uri="{0D108BD9-81ED-4DB2-BD59-A6C34878D82A}">
                        <a16:rowId xmlns:a16="http://schemas.microsoft.com/office/drawing/2014/main" val="1570190144"/>
                      </a:ext>
                    </a:extLst>
                  </a:tr>
                  <a:tr h="370840">
                    <a:tc>
                      <a:txBody>
                        <a:bodyPr/>
                        <a:lstStyle/>
                        <a:p>
                          <a:endParaRPr lang="zh-TW"/>
                        </a:p>
                      </a:txBody>
                      <a:tcPr>
                        <a:blipFill>
                          <a:blip r:embed="rId5"/>
                          <a:stretch>
                            <a:fillRect l="-14706" t="-616667" r="-5882" b="-100000"/>
                          </a:stretch>
                        </a:blipFill>
                      </a:tcPr>
                    </a:tc>
                    <a:extLst>
                      <a:ext uri="{0D108BD9-81ED-4DB2-BD59-A6C34878D82A}">
                        <a16:rowId xmlns:a16="http://schemas.microsoft.com/office/drawing/2014/main" val="3344638094"/>
                      </a:ext>
                    </a:extLst>
                  </a:tr>
                  <a:tr h="370840">
                    <a:tc>
                      <a:txBody>
                        <a:bodyPr/>
                        <a:lstStyle/>
                        <a:p>
                          <a:endParaRPr lang="zh-TW"/>
                        </a:p>
                      </a:txBody>
                      <a:tcPr>
                        <a:blipFill>
                          <a:blip r:embed="rId5"/>
                          <a:stretch>
                            <a:fillRect l="-14706" t="-741379" r="-5882" b="-3448"/>
                          </a:stretch>
                        </a:blipFill>
                      </a:tcPr>
                    </a:tc>
                    <a:extLst>
                      <a:ext uri="{0D108BD9-81ED-4DB2-BD59-A6C34878D82A}">
                        <a16:rowId xmlns:a16="http://schemas.microsoft.com/office/drawing/2014/main" val="362722844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C4A03B92-BAEB-F10C-FDBA-6D7F7C670A8D}"/>
                  </a:ext>
                </a:extLst>
              </p:cNvPr>
              <p:cNvGraphicFramePr>
                <a:graphicFrameLocks noGrp="1"/>
              </p:cNvGraphicFramePr>
              <p:nvPr>
                <p:extLst>
                  <p:ext uri="{D42A27DB-BD31-4B8C-83A1-F6EECF244321}">
                    <p14:modId xmlns:p14="http://schemas.microsoft.com/office/powerpoint/2010/main" val="409216881"/>
                  </p:ext>
                </p:extLst>
              </p:nvPr>
            </p:nvGraphicFramePr>
            <p:xfrm>
              <a:off x="2793144" y="2739231"/>
              <a:ext cx="424437" cy="3053235"/>
            </p:xfrm>
            <a:graphic>
              <a:graphicData uri="http://schemas.openxmlformats.org/drawingml/2006/table">
                <a:tbl>
                  <a:tblPr firstRow="1" bandRow="1">
                    <a:tableStyleId>{5C22544A-7EE6-4342-B048-85BDC9FD1C3A}</a:tableStyleId>
                  </a:tblPr>
                  <a:tblGrid>
                    <a:gridCol w="424437">
                      <a:extLst>
                        <a:ext uri="{9D8B030D-6E8A-4147-A177-3AD203B41FA5}">
                          <a16:colId xmlns:a16="http://schemas.microsoft.com/office/drawing/2014/main" val="1424526646"/>
                        </a:ext>
                      </a:extLst>
                    </a:gridCol>
                  </a:tblGrid>
                  <a:tr h="370840">
                    <a:tc>
                      <a:txBody>
                        <a:bodyPr/>
                        <a:lstStyle/>
                        <a:p>
                          <a:pPr algn="ctr"/>
                          <a:r>
                            <a:rPr lang="en-US" altLang="zh-TW" dirty="0"/>
                            <a:t>35</a:t>
                          </a:r>
                          <a:endParaRPr lang="zh-TW" altLang="en-US" dirty="0"/>
                        </a:p>
                      </a:txBody>
                      <a:tcPr/>
                    </a:tc>
                    <a:extLst>
                      <a:ext uri="{0D108BD9-81ED-4DB2-BD59-A6C34878D82A}">
                        <a16:rowId xmlns:a16="http://schemas.microsoft.com/office/drawing/2014/main" val="17437153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1</m:t>
                                    </m:r>
                                  </m:sub>
                                </m:sSub>
                              </m:oMath>
                            </m:oMathPara>
                          </a14:m>
                          <a:endParaRPr lang="zh-TW" altLang="en-US" dirty="0"/>
                        </a:p>
                      </a:txBody>
                      <a:tcPr/>
                    </a:tc>
                    <a:extLst>
                      <a:ext uri="{0D108BD9-81ED-4DB2-BD59-A6C34878D82A}">
                        <a16:rowId xmlns:a16="http://schemas.microsoft.com/office/drawing/2014/main" val="120820554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2</m:t>
                                    </m:r>
                                  </m:sub>
                                </m:sSub>
                              </m:oMath>
                            </m:oMathPara>
                          </a14:m>
                          <a:endParaRPr lang="zh-TW" altLang="en-US" dirty="0"/>
                        </a:p>
                      </a:txBody>
                      <a:tcPr/>
                    </a:tc>
                    <a:extLst>
                      <a:ext uri="{0D108BD9-81ED-4DB2-BD59-A6C34878D82A}">
                        <a16:rowId xmlns:a16="http://schemas.microsoft.com/office/drawing/2014/main" val="154414098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3</m:t>
                                    </m:r>
                                  </m:sub>
                                </m:sSub>
                              </m:oMath>
                            </m:oMathPara>
                          </a14:m>
                          <a:endParaRPr lang="zh-TW" altLang="en-US" dirty="0"/>
                        </a:p>
                      </a:txBody>
                      <a:tcPr/>
                    </a:tc>
                    <a:extLst>
                      <a:ext uri="{0D108BD9-81ED-4DB2-BD59-A6C34878D82A}">
                        <a16:rowId xmlns:a16="http://schemas.microsoft.com/office/drawing/2014/main" val="3642605689"/>
                      </a:ext>
                    </a:extLst>
                  </a:tr>
                  <a:tr h="457355">
                    <a:tc>
                      <a:txBody>
                        <a:bodyPr/>
                        <a:lstStyle/>
                        <a:p>
                          <a:pPr algn="ctr"/>
                          <a:r>
                            <a:rPr lang="en-US" altLang="zh-TW" dirty="0"/>
                            <a:t>…...</a:t>
                          </a:r>
                        </a:p>
                      </a:txBody>
                      <a:tcPr vert="eaVert" anchor="ctr"/>
                    </a:tc>
                    <a:extLst>
                      <a:ext uri="{0D108BD9-81ED-4DB2-BD59-A6C34878D82A}">
                        <a16:rowId xmlns:a16="http://schemas.microsoft.com/office/drawing/2014/main" val="39542194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8</m:t>
                                    </m:r>
                                  </m:sub>
                                </m:sSub>
                              </m:oMath>
                            </m:oMathPara>
                          </a14:m>
                          <a:endParaRPr lang="zh-TW" altLang="en-US" dirty="0"/>
                        </a:p>
                      </a:txBody>
                      <a:tcPr/>
                    </a:tc>
                    <a:extLst>
                      <a:ext uri="{0D108BD9-81ED-4DB2-BD59-A6C34878D82A}">
                        <a16:rowId xmlns:a16="http://schemas.microsoft.com/office/drawing/2014/main" val="157019014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9</m:t>
                                    </m:r>
                                  </m:sub>
                                </m:sSub>
                              </m:oMath>
                            </m:oMathPara>
                          </a14:m>
                          <a:endParaRPr lang="zh-TW" altLang="en-US" dirty="0"/>
                        </a:p>
                      </a:txBody>
                      <a:tcPr/>
                    </a:tc>
                    <a:extLst>
                      <a:ext uri="{0D108BD9-81ED-4DB2-BD59-A6C34878D82A}">
                        <a16:rowId xmlns:a16="http://schemas.microsoft.com/office/drawing/2014/main" val="334463809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10</m:t>
                                    </m:r>
                                  </m:sub>
                                </m:sSub>
                              </m:oMath>
                            </m:oMathPara>
                          </a14:m>
                          <a:endParaRPr lang="zh-TW" altLang="en-US" dirty="0"/>
                        </a:p>
                      </a:txBody>
                      <a:tcPr/>
                    </a:tc>
                    <a:extLst>
                      <a:ext uri="{0D108BD9-81ED-4DB2-BD59-A6C34878D82A}">
                        <a16:rowId xmlns:a16="http://schemas.microsoft.com/office/drawing/2014/main" val="3627228441"/>
                      </a:ext>
                    </a:extLst>
                  </a:tr>
                </a:tbl>
              </a:graphicData>
            </a:graphic>
          </p:graphicFrame>
        </mc:Choice>
        <mc:Fallback xmlns="">
          <p:graphicFrame>
            <p:nvGraphicFramePr>
              <p:cNvPr id="14" name="表格 13">
                <a:extLst>
                  <a:ext uri="{FF2B5EF4-FFF2-40B4-BE49-F238E27FC236}">
                    <a16:creationId xmlns:a16="http://schemas.microsoft.com/office/drawing/2014/main" id="{C4A03B92-BAEB-F10C-FDBA-6D7F7C670A8D}"/>
                  </a:ext>
                </a:extLst>
              </p:cNvPr>
              <p:cNvGraphicFramePr>
                <a:graphicFrameLocks noGrp="1"/>
              </p:cNvGraphicFramePr>
              <p:nvPr>
                <p:extLst>
                  <p:ext uri="{D42A27DB-BD31-4B8C-83A1-F6EECF244321}">
                    <p14:modId xmlns:p14="http://schemas.microsoft.com/office/powerpoint/2010/main" val="409216881"/>
                  </p:ext>
                </p:extLst>
              </p:nvPr>
            </p:nvGraphicFramePr>
            <p:xfrm>
              <a:off x="2793144" y="2739231"/>
              <a:ext cx="424437" cy="3053235"/>
            </p:xfrm>
            <a:graphic>
              <a:graphicData uri="http://schemas.openxmlformats.org/drawingml/2006/table">
                <a:tbl>
                  <a:tblPr firstRow="1" bandRow="1">
                    <a:tableStyleId>{5C22544A-7EE6-4342-B048-85BDC9FD1C3A}</a:tableStyleId>
                  </a:tblPr>
                  <a:tblGrid>
                    <a:gridCol w="424437">
                      <a:extLst>
                        <a:ext uri="{9D8B030D-6E8A-4147-A177-3AD203B41FA5}">
                          <a16:colId xmlns:a16="http://schemas.microsoft.com/office/drawing/2014/main" val="1424526646"/>
                        </a:ext>
                      </a:extLst>
                    </a:gridCol>
                  </a:tblGrid>
                  <a:tr h="370840">
                    <a:tc>
                      <a:txBody>
                        <a:bodyPr/>
                        <a:lstStyle/>
                        <a:p>
                          <a:pPr algn="ctr"/>
                          <a:r>
                            <a:rPr lang="en-US" altLang="zh-TW" dirty="0"/>
                            <a:t>35</a:t>
                          </a:r>
                          <a:endParaRPr lang="zh-TW" altLang="en-US" dirty="0"/>
                        </a:p>
                      </a:txBody>
                      <a:tcPr/>
                    </a:tc>
                    <a:extLst>
                      <a:ext uri="{0D108BD9-81ED-4DB2-BD59-A6C34878D82A}">
                        <a16:rowId xmlns:a16="http://schemas.microsoft.com/office/drawing/2014/main" val="174371536"/>
                      </a:ext>
                    </a:extLst>
                  </a:tr>
                  <a:tr h="370840">
                    <a:tc>
                      <a:txBody>
                        <a:bodyPr/>
                        <a:lstStyle/>
                        <a:p>
                          <a:endParaRPr lang="zh-TW"/>
                        </a:p>
                      </a:txBody>
                      <a:tcPr>
                        <a:blipFill>
                          <a:blip r:embed="rId6"/>
                          <a:stretch>
                            <a:fillRect l="-11429" t="-103333" r="-5714" b="-613333"/>
                          </a:stretch>
                        </a:blipFill>
                      </a:tcPr>
                    </a:tc>
                    <a:extLst>
                      <a:ext uri="{0D108BD9-81ED-4DB2-BD59-A6C34878D82A}">
                        <a16:rowId xmlns:a16="http://schemas.microsoft.com/office/drawing/2014/main" val="1208205544"/>
                      </a:ext>
                    </a:extLst>
                  </a:tr>
                  <a:tr h="370840">
                    <a:tc>
                      <a:txBody>
                        <a:bodyPr/>
                        <a:lstStyle/>
                        <a:p>
                          <a:endParaRPr lang="zh-TW"/>
                        </a:p>
                      </a:txBody>
                      <a:tcPr>
                        <a:blipFill>
                          <a:blip r:embed="rId6"/>
                          <a:stretch>
                            <a:fillRect l="-11429" t="-210345" r="-5714" b="-534483"/>
                          </a:stretch>
                        </a:blipFill>
                      </a:tcPr>
                    </a:tc>
                    <a:extLst>
                      <a:ext uri="{0D108BD9-81ED-4DB2-BD59-A6C34878D82A}">
                        <a16:rowId xmlns:a16="http://schemas.microsoft.com/office/drawing/2014/main" val="1544140983"/>
                      </a:ext>
                    </a:extLst>
                  </a:tr>
                  <a:tr h="370840">
                    <a:tc>
                      <a:txBody>
                        <a:bodyPr/>
                        <a:lstStyle/>
                        <a:p>
                          <a:endParaRPr lang="zh-TW"/>
                        </a:p>
                      </a:txBody>
                      <a:tcPr>
                        <a:blipFill>
                          <a:blip r:embed="rId6"/>
                          <a:stretch>
                            <a:fillRect l="-11429" t="-300000" r="-5714" b="-416667"/>
                          </a:stretch>
                        </a:blipFill>
                      </a:tcPr>
                    </a:tc>
                    <a:extLst>
                      <a:ext uri="{0D108BD9-81ED-4DB2-BD59-A6C34878D82A}">
                        <a16:rowId xmlns:a16="http://schemas.microsoft.com/office/drawing/2014/main" val="3642605689"/>
                      </a:ext>
                    </a:extLst>
                  </a:tr>
                  <a:tr h="457355">
                    <a:tc>
                      <a:txBody>
                        <a:bodyPr/>
                        <a:lstStyle/>
                        <a:p>
                          <a:pPr algn="ctr"/>
                          <a:r>
                            <a:rPr lang="en-US" altLang="zh-TW" dirty="0"/>
                            <a:t>…...</a:t>
                          </a:r>
                        </a:p>
                      </a:txBody>
                      <a:tcPr vert="eaVert" anchor="ctr"/>
                    </a:tc>
                    <a:extLst>
                      <a:ext uri="{0D108BD9-81ED-4DB2-BD59-A6C34878D82A}">
                        <a16:rowId xmlns:a16="http://schemas.microsoft.com/office/drawing/2014/main" val="3954219479"/>
                      </a:ext>
                    </a:extLst>
                  </a:tr>
                  <a:tr h="370840">
                    <a:tc>
                      <a:txBody>
                        <a:bodyPr/>
                        <a:lstStyle/>
                        <a:p>
                          <a:endParaRPr lang="zh-TW"/>
                        </a:p>
                      </a:txBody>
                      <a:tcPr>
                        <a:blipFill>
                          <a:blip r:embed="rId6"/>
                          <a:stretch>
                            <a:fillRect l="-11429" t="-537931" r="-5714" b="-206897"/>
                          </a:stretch>
                        </a:blipFill>
                      </a:tcPr>
                    </a:tc>
                    <a:extLst>
                      <a:ext uri="{0D108BD9-81ED-4DB2-BD59-A6C34878D82A}">
                        <a16:rowId xmlns:a16="http://schemas.microsoft.com/office/drawing/2014/main" val="1570190144"/>
                      </a:ext>
                    </a:extLst>
                  </a:tr>
                  <a:tr h="370840">
                    <a:tc>
                      <a:txBody>
                        <a:bodyPr/>
                        <a:lstStyle/>
                        <a:p>
                          <a:endParaRPr lang="zh-TW"/>
                        </a:p>
                      </a:txBody>
                      <a:tcPr>
                        <a:blipFill>
                          <a:blip r:embed="rId6"/>
                          <a:stretch>
                            <a:fillRect l="-11429" t="-616667" r="-5714" b="-100000"/>
                          </a:stretch>
                        </a:blipFill>
                      </a:tcPr>
                    </a:tc>
                    <a:extLst>
                      <a:ext uri="{0D108BD9-81ED-4DB2-BD59-A6C34878D82A}">
                        <a16:rowId xmlns:a16="http://schemas.microsoft.com/office/drawing/2014/main" val="3344638094"/>
                      </a:ext>
                    </a:extLst>
                  </a:tr>
                  <a:tr h="370840">
                    <a:tc>
                      <a:txBody>
                        <a:bodyPr/>
                        <a:lstStyle/>
                        <a:p>
                          <a:endParaRPr lang="zh-TW"/>
                        </a:p>
                      </a:txBody>
                      <a:tcPr>
                        <a:blipFill>
                          <a:blip r:embed="rId6"/>
                          <a:stretch>
                            <a:fillRect l="-11429" t="-741379" r="-5714" b="-3448"/>
                          </a:stretch>
                        </a:blipFill>
                      </a:tcPr>
                    </a:tc>
                    <a:extLst>
                      <a:ext uri="{0D108BD9-81ED-4DB2-BD59-A6C34878D82A}">
                        <a16:rowId xmlns:a16="http://schemas.microsoft.com/office/drawing/2014/main" val="3627228441"/>
                      </a:ext>
                    </a:extLst>
                  </a:tr>
                </a:tbl>
              </a:graphicData>
            </a:graphic>
          </p:graphicFrame>
        </mc:Fallback>
      </mc:AlternateContent>
      <p:sp>
        <p:nvSpPr>
          <p:cNvPr id="15" name="文字方塊 14">
            <a:extLst>
              <a:ext uri="{FF2B5EF4-FFF2-40B4-BE49-F238E27FC236}">
                <a16:creationId xmlns:a16="http://schemas.microsoft.com/office/drawing/2014/main" id="{9A977BA2-301F-992F-2FD3-2EEDAF02EF41}"/>
              </a:ext>
            </a:extLst>
          </p:cNvPr>
          <p:cNvSpPr txBox="1"/>
          <p:nvPr/>
        </p:nvSpPr>
        <p:spPr>
          <a:xfrm>
            <a:off x="1586071" y="4239283"/>
            <a:ext cx="1336145" cy="369332"/>
          </a:xfrm>
          <a:prstGeom prst="rect">
            <a:avLst/>
          </a:prstGeom>
          <a:noFill/>
        </p:spPr>
        <p:txBody>
          <a:bodyPr wrap="square" rtlCol="0" anchor="ctr">
            <a:spAutoFit/>
          </a:bodyPr>
          <a:lstStyle/>
          <a:p>
            <a:pPr algn="ctr"/>
            <a:r>
              <a:rPr kumimoji="1" lang="en-US" altLang="zh-TW" dirty="0"/>
              <a:t>……</a:t>
            </a:r>
            <a:endParaRPr kumimoji="1" lang="zh-TW" altLang="en-US" dirty="0"/>
          </a:p>
        </p:txBody>
      </p:sp>
      <p:sp>
        <p:nvSpPr>
          <p:cNvPr id="17" name="圓角矩形 16">
            <a:extLst>
              <a:ext uri="{FF2B5EF4-FFF2-40B4-BE49-F238E27FC236}">
                <a16:creationId xmlns:a16="http://schemas.microsoft.com/office/drawing/2014/main" id="{20DB801E-546C-E6D5-EA45-B4D812101D79}"/>
              </a:ext>
            </a:extLst>
          </p:cNvPr>
          <p:cNvSpPr/>
          <p:nvPr/>
        </p:nvSpPr>
        <p:spPr>
          <a:xfrm>
            <a:off x="4040515" y="3335586"/>
            <a:ext cx="2186644" cy="186052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LSTM</a:t>
            </a:r>
            <a:endParaRPr kumimoji="1" lang="zh-TW" altLang="en-US" dirty="0">
              <a:solidFill>
                <a:schemeClr val="tx1"/>
              </a:solidFill>
            </a:endParaRPr>
          </a:p>
        </p:txBody>
      </p:sp>
      <p:cxnSp>
        <p:nvCxnSpPr>
          <p:cNvPr id="21" name="直線箭頭接點 20">
            <a:extLst>
              <a:ext uri="{FF2B5EF4-FFF2-40B4-BE49-F238E27FC236}">
                <a16:creationId xmlns:a16="http://schemas.microsoft.com/office/drawing/2014/main" id="{553E2FB4-DD78-B1D5-C0CF-E73FAD340A01}"/>
              </a:ext>
            </a:extLst>
          </p:cNvPr>
          <p:cNvCxnSpPr>
            <a:stCxn id="2" idx="3"/>
            <a:endCxn id="17" idx="1"/>
          </p:cNvCxnSpPr>
          <p:nvPr/>
        </p:nvCxnSpPr>
        <p:spPr>
          <a:xfrm flipV="1">
            <a:off x="3429799" y="4265848"/>
            <a:ext cx="610716"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箭頭接點 23">
            <a:extLst>
              <a:ext uri="{FF2B5EF4-FFF2-40B4-BE49-F238E27FC236}">
                <a16:creationId xmlns:a16="http://schemas.microsoft.com/office/drawing/2014/main" id="{B9F03B25-F58A-4654-5024-989B510135F1}"/>
              </a:ext>
            </a:extLst>
          </p:cNvPr>
          <p:cNvCxnSpPr>
            <a:cxnSpLocks/>
            <a:stCxn id="17" idx="3"/>
            <a:endCxn id="27" idx="2"/>
          </p:cNvCxnSpPr>
          <p:nvPr/>
        </p:nvCxnSpPr>
        <p:spPr>
          <a:xfrm>
            <a:off x="6227159" y="4265848"/>
            <a:ext cx="9402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橢圓 26">
                <a:extLst>
                  <a:ext uri="{FF2B5EF4-FFF2-40B4-BE49-F238E27FC236}">
                    <a16:creationId xmlns:a16="http://schemas.microsoft.com/office/drawing/2014/main" id="{F6081822-B8A0-4C48-215E-224D9B57CA5B}"/>
                  </a:ext>
                </a:extLst>
              </p:cNvPr>
              <p:cNvSpPr/>
              <p:nvPr/>
            </p:nvSpPr>
            <p:spPr>
              <a:xfrm>
                <a:off x="7167395" y="3457817"/>
                <a:ext cx="1616522" cy="1616062"/>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14:m>
                  <m:oMathPara xmlns:m="http://schemas.openxmlformats.org/officeDocument/2006/math">
                    <m:oMathParaPr>
                      <m:jc m:val="centerGroup"/>
                    </m:oMathParaPr>
                    <m:oMath xmlns:m="http://schemas.openxmlformats.org/officeDocument/2006/math">
                      <m:sSub>
                        <m:sSubPr>
                          <m:ctrlPr>
                            <a:rPr lang="en-US" altLang="zh-TW" b="0" i="1" smtClean="0">
                              <a:solidFill>
                                <a:sysClr val="windowText" lastClr="000000"/>
                              </a:solidFill>
                              <a:latin typeface="Cambria Math" panose="02040503050406030204" pitchFamily="18" charset="0"/>
                            </a:rPr>
                          </m:ctrlPr>
                        </m:sSubPr>
                        <m:e>
                          <m:r>
                            <a:rPr lang="en-US" altLang="zh-TW" b="0" i="1" smtClean="0">
                              <a:solidFill>
                                <a:sysClr val="windowText" lastClr="000000"/>
                              </a:solidFill>
                              <a:latin typeface="Cambria Math" panose="02040503050406030204" pitchFamily="18" charset="0"/>
                            </a:rPr>
                            <m:t>𝑇</m:t>
                          </m:r>
                        </m:e>
                        <m:sub>
                          <m:r>
                            <a:rPr lang="en-US" altLang="zh-TW" b="0" i="1" smtClean="0">
                              <a:solidFill>
                                <a:sysClr val="windowText" lastClr="000000"/>
                              </a:solidFill>
                              <a:latin typeface="Cambria Math" panose="02040503050406030204" pitchFamily="18" charset="0"/>
                            </a:rPr>
                            <m:t>11</m:t>
                          </m:r>
                        </m:sub>
                      </m:sSub>
                    </m:oMath>
                  </m:oMathPara>
                </a14:m>
                <a:endParaRPr kumimoji="1" lang="en-US" altLang="zh-TW" dirty="0">
                  <a:solidFill>
                    <a:sysClr val="windowText" lastClr="000000"/>
                  </a:solidFill>
                  <a:latin typeface="Microsoft JhengHei" panose="020B0604030504040204" pitchFamily="34" charset="-120"/>
                  <a:ea typeface="Microsoft JhengHei" panose="020B0604030504040204" pitchFamily="34" charset="-120"/>
                </a:endParaRPr>
              </a:p>
              <a:p>
                <a:pPr algn="ctr">
                  <a:lnSpc>
                    <a:spcPct val="150000"/>
                  </a:lnSpc>
                </a:pPr>
                <a:r>
                  <a:rPr kumimoji="1" lang="zh-TW" altLang="en-US" dirty="0">
                    <a:solidFill>
                      <a:sysClr val="windowText" lastClr="000000"/>
                    </a:solidFill>
                    <a:latin typeface="Microsoft JhengHei" panose="020B0604030504040204" pitchFamily="34" charset="-120"/>
                    <a:ea typeface="Microsoft JhengHei" panose="020B0604030504040204" pitchFamily="34" charset="-120"/>
                  </a:rPr>
                  <a:t>市場階段</a:t>
                </a:r>
              </a:p>
            </p:txBody>
          </p:sp>
        </mc:Choice>
        <mc:Fallback xmlns="">
          <p:sp>
            <p:nvSpPr>
              <p:cNvPr id="27" name="橢圓 26">
                <a:extLst>
                  <a:ext uri="{FF2B5EF4-FFF2-40B4-BE49-F238E27FC236}">
                    <a16:creationId xmlns:a16="http://schemas.microsoft.com/office/drawing/2014/main" id="{F6081822-B8A0-4C48-215E-224D9B57CA5B}"/>
                  </a:ext>
                </a:extLst>
              </p:cNvPr>
              <p:cNvSpPr>
                <a:spLocks noRot="1" noChangeAspect="1" noMove="1" noResize="1" noEditPoints="1" noAdjustHandles="1" noChangeArrowheads="1" noChangeShapeType="1" noTextEdit="1"/>
              </p:cNvSpPr>
              <p:nvPr/>
            </p:nvSpPr>
            <p:spPr>
              <a:xfrm>
                <a:off x="7167395" y="3457817"/>
                <a:ext cx="1616522" cy="1616062"/>
              </a:xfrm>
              <a:prstGeom prst="ellipse">
                <a:avLst/>
              </a:prstGeom>
              <a:blipFill>
                <a:blip r:embed="rId7"/>
                <a:stretch>
                  <a:fillRect/>
                </a:stretch>
              </a:blipFill>
            </p:spPr>
            <p:txBody>
              <a:bodyPr/>
              <a:lstStyle/>
              <a:p>
                <a:r>
                  <a:rPr lang="zh-TW" altLang="en-US">
                    <a:noFill/>
                  </a:rPr>
                  <a:t> </a:t>
                </a:r>
              </a:p>
            </p:txBody>
          </p:sp>
        </mc:Fallback>
      </mc:AlternateContent>
      <p:sp>
        <p:nvSpPr>
          <p:cNvPr id="18" name="投影片編號版面配置區 17">
            <a:extLst>
              <a:ext uri="{FF2B5EF4-FFF2-40B4-BE49-F238E27FC236}">
                <a16:creationId xmlns:a16="http://schemas.microsoft.com/office/drawing/2014/main" id="{169276E5-9566-9B8E-A936-F02252BF7C8A}"/>
              </a:ext>
            </a:extLst>
          </p:cNvPr>
          <p:cNvSpPr>
            <a:spLocks noGrp="1"/>
          </p:cNvSpPr>
          <p:nvPr>
            <p:ph type="sldNum" sz="quarter" idx="12"/>
          </p:nvPr>
        </p:nvSpPr>
        <p:spPr/>
        <p:txBody>
          <a:bodyPr/>
          <a:lstStyle/>
          <a:p>
            <a:fld id="{30A4F673-566E-4994-9325-4509F8D5850D}" type="slidenum">
              <a:rPr lang="zh-TW" altLang="en-US" smtClean="0"/>
              <a:t>43</a:t>
            </a:fld>
            <a:endParaRPr lang="zh-TW" altLang="en-US"/>
          </a:p>
        </p:txBody>
      </p:sp>
    </p:spTree>
    <p:extLst>
      <p:ext uri="{BB962C8B-B14F-4D97-AF65-F5344CB8AC3E}">
        <p14:creationId xmlns:p14="http://schemas.microsoft.com/office/powerpoint/2010/main" val="1564518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E997A88-46F9-F743-16AE-1F29DC2D7739}"/>
              </a:ext>
            </a:extLst>
          </p:cNvPr>
          <p:cNvSpPr/>
          <p:nvPr/>
        </p:nvSpPr>
        <p:spPr>
          <a:xfrm>
            <a:off x="-114300" y="-10886"/>
            <a:ext cx="9258300" cy="446314"/>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內容版面配置區 2"/>
          <p:cNvSpPr>
            <a:spLocks noGrp="1"/>
          </p:cNvSpPr>
          <p:nvPr>
            <p:ph idx="1"/>
          </p:nvPr>
        </p:nvSpPr>
        <p:spPr>
          <a:xfrm>
            <a:off x="550727" y="1759909"/>
            <a:ext cx="8337844" cy="5286350"/>
          </a:xfrm>
        </p:spPr>
        <p:txBody>
          <a:bodyPr>
            <a:normAutofit/>
          </a:bodyPr>
          <a:lstStyle/>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p:txBody>
      </p:sp>
      <p:sp>
        <p:nvSpPr>
          <p:cNvPr id="11" name="五邊形 10">
            <a:extLst>
              <a:ext uri="{FF2B5EF4-FFF2-40B4-BE49-F238E27FC236}">
                <a16:creationId xmlns:a16="http://schemas.microsoft.com/office/drawing/2014/main" id="{CEAA909A-F989-97C4-70FE-C60C9E820DB9}"/>
              </a:ext>
            </a:extLst>
          </p:cNvPr>
          <p:cNvSpPr/>
          <p:nvPr/>
        </p:nvSpPr>
        <p:spPr>
          <a:xfrm>
            <a:off x="0" y="-544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實證結果</a:t>
            </a:r>
          </a:p>
        </p:txBody>
      </p:sp>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674527"/>
            <a:ext cx="7041842" cy="1085382"/>
          </a:xfrm>
        </p:spPr>
        <p:txBody>
          <a:bodyPr>
            <a:normAutofit/>
          </a:bodyPr>
          <a:lstStyle/>
          <a:p>
            <a:r>
              <a:rPr lang="en-US" altLang="zh-TW" sz="4000" b="1" dirty="0">
                <a:latin typeface="微軟正黑體" panose="020B0604030504040204" pitchFamily="34" charset="-120"/>
                <a:ea typeface="微軟正黑體" panose="020B0604030504040204" pitchFamily="34" charset="-120"/>
              </a:rPr>
              <a:t>LSTM</a:t>
            </a:r>
            <a:endParaRPr lang="zh-TW" altLang="en-US" sz="4000" b="1" dirty="0">
              <a:latin typeface="微軟正黑體" panose="020B0604030504040204" pitchFamily="34" charset="-120"/>
              <a:ea typeface="微軟正黑體" panose="020B0604030504040204" pitchFamily="34" charset="-120"/>
            </a:endParaRPr>
          </a:p>
        </p:txBody>
      </p:sp>
      <p:sp>
        <p:nvSpPr>
          <p:cNvPr id="4" name="內容版面配置區 2">
            <a:extLst>
              <a:ext uri="{FF2B5EF4-FFF2-40B4-BE49-F238E27FC236}">
                <a16:creationId xmlns:a16="http://schemas.microsoft.com/office/drawing/2014/main" id="{0218C2A2-1239-C523-75C7-BC72B694BD6E}"/>
              </a:ext>
            </a:extLst>
          </p:cNvPr>
          <p:cNvSpPr txBox="1">
            <a:spLocks/>
          </p:cNvSpPr>
          <p:nvPr/>
        </p:nvSpPr>
        <p:spPr>
          <a:xfrm>
            <a:off x="550726" y="1759909"/>
            <a:ext cx="8490985" cy="5878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DDDA6069-7F46-3FA9-2130-F7AD0EAFFF1D}"/>
              </a:ext>
            </a:extLst>
          </p:cNvPr>
          <p:cNvSpPr/>
          <p:nvPr/>
        </p:nvSpPr>
        <p:spPr>
          <a:xfrm>
            <a:off x="4409612" y="1469"/>
            <a:ext cx="1188869"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LSTM</a:t>
            </a:r>
            <a:endPar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sp>
        <p:nvSpPr>
          <p:cNvPr id="6" name="矩形 5">
            <a:extLst>
              <a:ext uri="{FF2B5EF4-FFF2-40B4-BE49-F238E27FC236}">
                <a16:creationId xmlns:a16="http://schemas.microsoft.com/office/drawing/2014/main" id="{C418F417-17FC-002E-F303-EC6E67F01B95}"/>
              </a:ext>
            </a:extLst>
          </p:cNvPr>
          <p:cNvSpPr/>
          <p:nvPr/>
        </p:nvSpPr>
        <p:spPr>
          <a:xfrm>
            <a:off x="5961126" y="1469"/>
            <a:ext cx="139318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最大化效用</a:t>
            </a:r>
          </a:p>
        </p:txBody>
      </p:sp>
      <p:sp>
        <p:nvSpPr>
          <p:cNvPr id="8" name="矩形 7">
            <a:extLst>
              <a:ext uri="{FF2B5EF4-FFF2-40B4-BE49-F238E27FC236}">
                <a16:creationId xmlns:a16="http://schemas.microsoft.com/office/drawing/2014/main" id="{290C8819-8DD2-FDCB-D7C4-BDCBBEA7CA85}"/>
              </a:ext>
            </a:extLst>
          </p:cNvPr>
          <p:cNvSpPr/>
          <p:nvPr/>
        </p:nvSpPr>
        <p:spPr>
          <a:xfrm>
            <a:off x="2858097" y="1469"/>
            <a:ext cx="1188870"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B-L</a:t>
            </a:r>
            <a:endPar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sp>
        <p:nvSpPr>
          <p:cNvPr id="9" name="矩形 8">
            <a:extLst>
              <a:ext uri="{FF2B5EF4-FFF2-40B4-BE49-F238E27FC236}">
                <a16:creationId xmlns:a16="http://schemas.microsoft.com/office/drawing/2014/main" id="{774B0F93-A7F3-E897-42F5-BEC1E5C588AB}"/>
              </a:ext>
            </a:extLst>
          </p:cNvPr>
          <p:cNvSpPr/>
          <p:nvPr/>
        </p:nvSpPr>
        <p:spPr>
          <a:xfrm>
            <a:off x="7638037" y="1469"/>
            <a:ext cx="139318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最小化波動</a:t>
            </a:r>
          </a:p>
        </p:txBody>
      </p:sp>
      <p:sp>
        <p:nvSpPr>
          <p:cNvPr id="10" name="內容版面配置區 2">
            <a:extLst>
              <a:ext uri="{FF2B5EF4-FFF2-40B4-BE49-F238E27FC236}">
                <a16:creationId xmlns:a16="http://schemas.microsoft.com/office/drawing/2014/main" id="{68175782-3008-BE34-EF08-11E560C77A14}"/>
              </a:ext>
            </a:extLst>
          </p:cNvPr>
          <p:cNvSpPr txBox="1">
            <a:spLocks/>
          </p:cNvSpPr>
          <p:nvPr/>
        </p:nvSpPr>
        <p:spPr>
          <a:xfrm>
            <a:off x="360083" y="1754466"/>
            <a:ext cx="8671135" cy="46910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500"/>
              </a:spcBef>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參數設定：</a:t>
            </a:r>
          </a:p>
        </p:txBody>
      </p:sp>
      <p:sp>
        <p:nvSpPr>
          <p:cNvPr id="2" name="投影片編號版面配置區 1">
            <a:extLst>
              <a:ext uri="{FF2B5EF4-FFF2-40B4-BE49-F238E27FC236}">
                <a16:creationId xmlns:a16="http://schemas.microsoft.com/office/drawing/2014/main" id="{A3AFEEFA-208C-53CA-4DAF-F55C32732C72}"/>
              </a:ext>
            </a:extLst>
          </p:cNvPr>
          <p:cNvSpPr>
            <a:spLocks noGrp="1"/>
          </p:cNvSpPr>
          <p:nvPr>
            <p:ph type="sldNum" sz="quarter" idx="12"/>
          </p:nvPr>
        </p:nvSpPr>
        <p:spPr/>
        <p:txBody>
          <a:bodyPr/>
          <a:lstStyle/>
          <a:p>
            <a:fld id="{30A4F673-566E-4994-9325-4509F8D5850D}" type="slidenum">
              <a:rPr lang="zh-TW" altLang="en-US" smtClean="0"/>
              <a:t>44</a:t>
            </a:fld>
            <a:endParaRPr lang="zh-TW" altLang="en-US"/>
          </a:p>
        </p:txBody>
      </p:sp>
    </p:spTree>
    <p:extLst>
      <p:ext uri="{BB962C8B-B14F-4D97-AF65-F5344CB8AC3E}">
        <p14:creationId xmlns:p14="http://schemas.microsoft.com/office/powerpoint/2010/main" val="3685128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a:stretch>
        </a:blipFill>
        <a:effectLst/>
      </p:bgPr>
    </p:bg>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4FA357A0-3328-555A-A2E9-3F718C13E725}"/>
              </a:ext>
            </a:extLst>
          </p:cNvPr>
          <p:cNvPicPr>
            <a:picLocks noChangeAspect="1"/>
          </p:cNvPicPr>
          <p:nvPr/>
        </p:nvPicPr>
        <p:blipFill>
          <a:blip r:embed="rId4"/>
          <a:stretch>
            <a:fillRect/>
          </a:stretch>
        </p:blipFill>
        <p:spPr>
          <a:xfrm>
            <a:off x="-40644" y="5912151"/>
            <a:ext cx="4612644" cy="2848986"/>
          </a:xfrm>
          <a:prstGeom prst="rect">
            <a:avLst/>
          </a:prstGeom>
        </p:spPr>
      </p:pic>
      <p:sp>
        <p:nvSpPr>
          <p:cNvPr id="7" name="矩形 6">
            <a:extLst>
              <a:ext uri="{FF2B5EF4-FFF2-40B4-BE49-F238E27FC236}">
                <a16:creationId xmlns:a16="http://schemas.microsoft.com/office/drawing/2014/main" id="{1E997A88-46F9-F743-16AE-1F29DC2D7739}"/>
              </a:ext>
            </a:extLst>
          </p:cNvPr>
          <p:cNvSpPr/>
          <p:nvPr/>
        </p:nvSpPr>
        <p:spPr>
          <a:xfrm>
            <a:off x="-114300" y="-10886"/>
            <a:ext cx="9258300" cy="446314"/>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內容版面配置區 2"/>
          <p:cNvSpPr>
            <a:spLocks noGrp="1"/>
          </p:cNvSpPr>
          <p:nvPr>
            <p:ph idx="1"/>
          </p:nvPr>
        </p:nvSpPr>
        <p:spPr>
          <a:xfrm>
            <a:off x="550727" y="1759909"/>
            <a:ext cx="8337844" cy="5286350"/>
          </a:xfrm>
        </p:spPr>
        <p:txBody>
          <a:bodyPr>
            <a:normAutofit/>
          </a:bodyPr>
          <a:lstStyle/>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p:txBody>
      </p:sp>
      <p:sp>
        <p:nvSpPr>
          <p:cNvPr id="11" name="五邊形 10">
            <a:extLst>
              <a:ext uri="{FF2B5EF4-FFF2-40B4-BE49-F238E27FC236}">
                <a16:creationId xmlns:a16="http://schemas.microsoft.com/office/drawing/2014/main" id="{CEAA909A-F989-97C4-70FE-C60C9E820DB9}"/>
              </a:ext>
            </a:extLst>
          </p:cNvPr>
          <p:cNvSpPr/>
          <p:nvPr/>
        </p:nvSpPr>
        <p:spPr>
          <a:xfrm>
            <a:off x="0" y="-544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實證結果</a:t>
            </a:r>
          </a:p>
        </p:txBody>
      </p:sp>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674527"/>
            <a:ext cx="7041842" cy="1085382"/>
          </a:xfrm>
        </p:spPr>
        <p:txBody>
          <a:bodyPr>
            <a:normAutofit/>
          </a:bodyPr>
          <a:lstStyle/>
          <a:p>
            <a:r>
              <a:rPr lang="en-US" altLang="zh-TW" sz="4000" b="1" dirty="0">
                <a:latin typeface="微軟正黑體" panose="020B0604030504040204" pitchFamily="34" charset="-120"/>
                <a:ea typeface="微軟正黑體" panose="020B0604030504040204" pitchFamily="34" charset="-120"/>
              </a:rPr>
              <a:t>LSTM</a:t>
            </a:r>
            <a:endParaRPr lang="zh-TW" altLang="en-US" sz="4000" b="1" dirty="0">
              <a:latin typeface="微軟正黑體" panose="020B0604030504040204" pitchFamily="34" charset="-120"/>
              <a:ea typeface="微軟正黑體" panose="020B0604030504040204" pitchFamily="34" charset="-120"/>
            </a:endParaRPr>
          </a:p>
        </p:txBody>
      </p:sp>
      <p:sp>
        <p:nvSpPr>
          <p:cNvPr id="4" name="內容版面配置區 2">
            <a:extLst>
              <a:ext uri="{FF2B5EF4-FFF2-40B4-BE49-F238E27FC236}">
                <a16:creationId xmlns:a16="http://schemas.microsoft.com/office/drawing/2014/main" id="{0218C2A2-1239-C523-75C7-BC72B694BD6E}"/>
              </a:ext>
            </a:extLst>
          </p:cNvPr>
          <p:cNvSpPr txBox="1">
            <a:spLocks/>
          </p:cNvSpPr>
          <p:nvPr/>
        </p:nvSpPr>
        <p:spPr>
          <a:xfrm>
            <a:off x="550726" y="1759909"/>
            <a:ext cx="8490985" cy="5878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DDDA6069-7F46-3FA9-2130-F7AD0EAFFF1D}"/>
              </a:ext>
            </a:extLst>
          </p:cNvPr>
          <p:cNvSpPr/>
          <p:nvPr/>
        </p:nvSpPr>
        <p:spPr>
          <a:xfrm>
            <a:off x="4409612" y="1469"/>
            <a:ext cx="1188869"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LSTM</a:t>
            </a:r>
            <a:endPar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sp>
        <p:nvSpPr>
          <p:cNvPr id="6" name="矩形 5">
            <a:extLst>
              <a:ext uri="{FF2B5EF4-FFF2-40B4-BE49-F238E27FC236}">
                <a16:creationId xmlns:a16="http://schemas.microsoft.com/office/drawing/2014/main" id="{C418F417-17FC-002E-F303-EC6E67F01B95}"/>
              </a:ext>
            </a:extLst>
          </p:cNvPr>
          <p:cNvSpPr/>
          <p:nvPr/>
        </p:nvSpPr>
        <p:spPr>
          <a:xfrm>
            <a:off x="5961126" y="1469"/>
            <a:ext cx="139318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最大化效用</a:t>
            </a:r>
          </a:p>
        </p:txBody>
      </p:sp>
      <p:sp>
        <p:nvSpPr>
          <p:cNvPr id="8" name="矩形 7">
            <a:extLst>
              <a:ext uri="{FF2B5EF4-FFF2-40B4-BE49-F238E27FC236}">
                <a16:creationId xmlns:a16="http://schemas.microsoft.com/office/drawing/2014/main" id="{290C8819-8DD2-FDCB-D7C4-BDCBBEA7CA85}"/>
              </a:ext>
            </a:extLst>
          </p:cNvPr>
          <p:cNvSpPr/>
          <p:nvPr/>
        </p:nvSpPr>
        <p:spPr>
          <a:xfrm>
            <a:off x="2858097" y="1469"/>
            <a:ext cx="1188870"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B-L</a:t>
            </a:r>
            <a:endPar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sp>
        <p:nvSpPr>
          <p:cNvPr id="9" name="矩形 8">
            <a:extLst>
              <a:ext uri="{FF2B5EF4-FFF2-40B4-BE49-F238E27FC236}">
                <a16:creationId xmlns:a16="http://schemas.microsoft.com/office/drawing/2014/main" id="{774B0F93-A7F3-E897-42F5-BEC1E5C588AB}"/>
              </a:ext>
            </a:extLst>
          </p:cNvPr>
          <p:cNvSpPr/>
          <p:nvPr/>
        </p:nvSpPr>
        <p:spPr>
          <a:xfrm>
            <a:off x="7638037" y="1469"/>
            <a:ext cx="139318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最小化波動</a:t>
            </a:r>
          </a:p>
        </p:txBody>
      </p:sp>
      <p:sp>
        <p:nvSpPr>
          <p:cNvPr id="2" name="內容版面配置區 2">
            <a:extLst>
              <a:ext uri="{FF2B5EF4-FFF2-40B4-BE49-F238E27FC236}">
                <a16:creationId xmlns:a16="http://schemas.microsoft.com/office/drawing/2014/main" id="{2CFC08A4-204B-70DC-2513-17A94439E4BD}"/>
              </a:ext>
            </a:extLst>
          </p:cNvPr>
          <p:cNvSpPr txBox="1">
            <a:spLocks/>
          </p:cNvSpPr>
          <p:nvPr/>
        </p:nvSpPr>
        <p:spPr>
          <a:xfrm>
            <a:off x="360083" y="1542633"/>
            <a:ext cx="8671135" cy="46910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績效表現：</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18" name="表格 17">
            <a:extLst>
              <a:ext uri="{FF2B5EF4-FFF2-40B4-BE49-F238E27FC236}">
                <a16:creationId xmlns:a16="http://schemas.microsoft.com/office/drawing/2014/main" id="{907FBCD9-F6D1-A07E-FCBB-62B2AADEF2A4}"/>
              </a:ext>
            </a:extLst>
          </p:cNvPr>
          <p:cNvGraphicFramePr>
            <a:graphicFrameLocks noGrp="1"/>
          </p:cNvGraphicFramePr>
          <p:nvPr>
            <p:extLst>
              <p:ext uri="{D42A27DB-BD31-4B8C-83A1-F6EECF244321}">
                <p14:modId xmlns:p14="http://schemas.microsoft.com/office/powerpoint/2010/main" val="1655700696"/>
              </p:ext>
            </p:extLst>
          </p:nvPr>
        </p:nvGraphicFramePr>
        <p:xfrm>
          <a:off x="0" y="5169684"/>
          <a:ext cx="9144000" cy="1281310"/>
        </p:xfrm>
        <a:graphic>
          <a:graphicData uri="http://schemas.openxmlformats.org/drawingml/2006/table">
            <a:tbl>
              <a:tblPr firstRow="1" bandRow="1">
                <a:tableStyleId>{073A0DAA-6AF3-43AB-8588-CEC1D06C72B9}</a:tableStyleId>
              </a:tblPr>
              <a:tblGrid>
                <a:gridCol w="1701102">
                  <a:extLst>
                    <a:ext uri="{9D8B030D-6E8A-4147-A177-3AD203B41FA5}">
                      <a16:colId xmlns:a16="http://schemas.microsoft.com/office/drawing/2014/main" val="1238354672"/>
                    </a:ext>
                  </a:extLst>
                </a:gridCol>
                <a:gridCol w="1459626">
                  <a:extLst>
                    <a:ext uri="{9D8B030D-6E8A-4147-A177-3AD203B41FA5}">
                      <a16:colId xmlns:a16="http://schemas.microsoft.com/office/drawing/2014/main" val="1540445256"/>
                    </a:ext>
                  </a:extLst>
                </a:gridCol>
                <a:gridCol w="1459626">
                  <a:extLst>
                    <a:ext uri="{9D8B030D-6E8A-4147-A177-3AD203B41FA5}">
                      <a16:colId xmlns:a16="http://schemas.microsoft.com/office/drawing/2014/main" val="335553386"/>
                    </a:ext>
                  </a:extLst>
                </a:gridCol>
                <a:gridCol w="1198282">
                  <a:extLst>
                    <a:ext uri="{9D8B030D-6E8A-4147-A177-3AD203B41FA5}">
                      <a16:colId xmlns:a16="http://schemas.microsoft.com/office/drawing/2014/main" val="3396894320"/>
                    </a:ext>
                  </a:extLst>
                </a:gridCol>
                <a:gridCol w="1079149">
                  <a:extLst>
                    <a:ext uri="{9D8B030D-6E8A-4147-A177-3AD203B41FA5}">
                      <a16:colId xmlns:a16="http://schemas.microsoft.com/office/drawing/2014/main" val="2588287158"/>
                    </a:ext>
                  </a:extLst>
                </a:gridCol>
                <a:gridCol w="1074929">
                  <a:extLst>
                    <a:ext uri="{9D8B030D-6E8A-4147-A177-3AD203B41FA5}">
                      <a16:colId xmlns:a16="http://schemas.microsoft.com/office/drawing/2014/main" val="41013031"/>
                    </a:ext>
                  </a:extLst>
                </a:gridCol>
                <a:gridCol w="1171286">
                  <a:extLst>
                    <a:ext uri="{9D8B030D-6E8A-4147-A177-3AD203B41FA5}">
                      <a16:colId xmlns:a16="http://schemas.microsoft.com/office/drawing/2014/main" val="1236045640"/>
                    </a:ext>
                  </a:extLst>
                </a:gridCol>
              </a:tblGrid>
              <a:tr h="0">
                <a:tc>
                  <a:txBody>
                    <a:bodyPr/>
                    <a:lstStyle/>
                    <a:p>
                      <a:pPr algn="ct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zh-TW" altLang="en-US" sz="1600" b="0" kern="1200" dirty="0">
                          <a:solidFill>
                            <a:schemeClr val="lt1"/>
                          </a:solidFill>
                          <a:effectLst/>
                          <a:latin typeface="Microsoft JhengHei" panose="020B0604030504040204" pitchFamily="34" charset="-120"/>
                          <a:ea typeface="Microsoft JhengHei" panose="020B0604030504040204" pitchFamily="34" charset="-120"/>
                        </a:rPr>
                        <a:t>開始時間</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zh-TW" altLang="en-US" sz="1600" b="0" kern="1200" dirty="0">
                          <a:solidFill>
                            <a:schemeClr val="lt1"/>
                          </a:solidFill>
                          <a:effectLst/>
                          <a:latin typeface="Microsoft JhengHei" panose="020B0604030504040204" pitchFamily="34" charset="-120"/>
                          <a:ea typeface="Microsoft JhengHei" panose="020B0604030504040204" pitchFamily="34" charset="-120"/>
                        </a:rPr>
                        <a:t>結束時間 </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zh-TW" altLang="en-US" sz="1600" b="0" kern="1200" dirty="0">
                          <a:solidFill>
                            <a:schemeClr val="lt1"/>
                          </a:solidFill>
                          <a:effectLst/>
                          <a:latin typeface="Microsoft JhengHei" panose="020B0604030504040204" pitchFamily="34" charset="-120"/>
                          <a:ea typeface="Microsoft JhengHei" panose="020B0604030504040204" pitchFamily="34" charset="-120"/>
                        </a:rPr>
                        <a:t>累積報酬</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 altLang="zh-TW" sz="1600" b="0" kern="1200" dirty="0">
                          <a:solidFill>
                            <a:schemeClr val="lt1"/>
                          </a:solidFill>
                          <a:effectLst/>
                          <a:latin typeface="Microsoft JhengHei" panose="020B0604030504040204" pitchFamily="34" charset="-120"/>
                          <a:ea typeface="Microsoft JhengHei" panose="020B0604030504040204" pitchFamily="34" charset="-120"/>
                        </a:rPr>
                        <a:t>CAGR</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zh-TW" altLang="en-US" sz="1600" b="0" kern="1200" dirty="0">
                          <a:solidFill>
                            <a:schemeClr val="lt1"/>
                          </a:solidFill>
                          <a:effectLst/>
                          <a:latin typeface="Microsoft JhengHei" panose="020B0604030504040204" pitchFamily="34" charset="-120"/>
                          <a:ea typeface="Microsoft JhengHei" panose="020B0604030504040204" pitchFamily="34" charset="-120"/>
                        </a:rPr>
                        <a:t>夏普比率</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600" b="0" dirty="0">
                          <a:latin typeface="Microsoft JhengHei" panose="020B0604030504040204" pitchFamily="34" charset="-120"/>
                          <a:ea typeface="Microsoft JhengHei" panose="020B0604030504040204" pitchFamily="34" charset="-120"/>
                        </a:rPr>
                        <a:t>MDD</a:t>
                      </a:r>
                      <a:endParaRPr lang="zh-TW" altLang="en-US" sz="1600" b="0" dirty="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276533036"/>
                  </a:ext>
                </a:extLst>
              </a:tr>
              <a:tr h="569718">
                <a:tc>
                  <a:txBody>
                    <a:bodyPr/>
                    <a:lstStyle/>
                    <a:p>
                      <a:pPr algn="ctr"/>
                      <a:r>
                        <a:rPr lang="zh-TW" altLang="en-US" sz="1600" b="0" dirty="0">
                          <a:latin typeface="Microsoft JhengHei" panose="020B0604030504040204" pitchFamily="34" charset="-120"/>
                          <a:ea typeface="Microsoft JhengHei" panose="020B0604030504040204" pitchFamily="34" charset="-120"/>
                        </a:rPr>
                        <a:t>考慮交易成本</a:t>
                      </a:r>
                    </a:p>
                  </a:txBody>
                  <a:tcPr anchor="ctr"/>
                </a:tc>
                <a:tc rowSpan="2">
                  <a:txBody>
                    <a:bodyPr/>
                    <a:lstStyle/>
                    <a:p>
                      <a:pPr algn="ctr"/>
                      <a:r>
                        <a:rPr lang="en-US" altLang="zh-TW" sz="1600" b="0" kern="1200" dirty="0">
                          <a:solidFill>
                            <a:schemeClr val="dk1"/>
                          </a:solidFill>
                          <a:effectLst/>
                          <a:latin typeface="Microsoft JhengHei" panose="020B0604030504040204" pitchFamily="34" charset="-120"/>
                          <a:ea typeface="Microsoft JhengHei" panose="020B0604030504040204" pitchFamily="34" charset="-120"/>
                        </a:rPr>
                        <a:t>2020-01-16</a:t>
                      </a:r>
                      <a:endParaRPr lang="zh-TW" altLang="en-US" sz="1600" b="0" dirty="0">
                        <a:latin typeface="Microsoft JhengHei" panose="020B0604030504040204" pitchFamily="34" charset="-120"/>
                        <a:ea typeface="Microsoft JhengHei" panose="020B0604030504040204" pitchFamily="34" charset="-120"/>
                      </a:endParaRPr>
                    </a:p>
                  </a:txBody>
                  <a:tcPr anchor="ctr"/>
                </a:tc>
                <a:tc rowSpan="2">
                  <a:txBody>
                    <a:bodyPr/>
                    <a:lstStyle/>
                    <a:p>
                      <a:pPr algn="ctr"/>
                      <a:r>
                        <a:rPr lang="en-US" altLang="zh-TW" sz="1600" b="0" kern="1200" dirty="0">
                          <a:solidFill>
                            <a:schemeClr val="dk1"/>
                          </a:solidFill>
                          <a:effectLst/>
                          <a:latin typeface="Microsoft JhengHei" panose="020B0604030504040204" pitchFamily="34" charset="-120"/>
                          <a:ea typeface="Microsoft JhengHei" panose="020B0604030504040204" pitchFamily="34" charset="-120"/>
                        </a:rPr>
                        <a:t>2024-04-26</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600" b="0" kern="1200" dirty="0">
                          <a:solidFill>
                            <a:schemeClr val="dk1"/>
                          </a:solidFill>
                          <a:effectLst/>
                          <a:latin typeface="Microsoft JhengHei" panose="020B0604030504040204" pitchFamily="34" charset="-120"/>
                          <a:ea typeface="Microsoft JhengHei" panose="020B0604030504040204" pitchFamily="34" charset="-120"/>
                        </a:rPr>
                        <a:t>134.79%</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600" b="0" kern="1200" dirty="0">
                          <a:solidFill>
                            <a:schemeClr val="dk1"/>
                          </a:solidFill>
                          <a:effectLst/>
                          <a:latin typeface="Microsoft JhengHei" panose="020B0604030504040204" pitchFamily="34" charset="-120"/>
                          <a:ea typeface="Microsoft JhengHei" panose="020B0604030504040204" pitchFamily="34" charset="-120"/>
                        </a:rPr>
                        <a:t>14.76%</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600" b="0" kern="1200" dirty="0">
                          <a:solidFill>
                            <a:schemeClr val="dk1"/>
                          </a:solidFill>
                          <a:effectLst/>
                          <a:latin typeface="Microsoft JhengHei" panose="020B0604030504040204" pitchFamily="34" charset="-120"/>
                          <a:ea typeface="Microsoft JhengHei" panose="020B0604030504040204" pitchFamily="34" charset="-120"/>
                        </a:rPr>
                        <a:t>1.22</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600" b="0" kern="1200" dirty="0">
                          <a:solidFill>
                            <a:schemeClr val="dk1"/>
                          </a:solidFill>
                          <a:effectLst/>
                          <a:latin typeface="Microsoft JhengHei" panose="020B0604030504040204" pitchFamily="34" charset="-120"/>
                          <a:ea typeface="Microsoft JhengHei" panose="020B0604030504040204" pitchFamily="34" charset="-120"/>
                        </a:rPr>
                        <a:t>-24.02%</a:t>
                      </a:r>
                      <a:endParaRPr lang="zh-TW" altLang="en-US" sz="1600" b="0" dirty="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4107513173"/>
                  </a:ext>
                </a:extLst>
              </a:tr>
              <a:tr h="376312">
                <a:tc>
                  <a:txBody>
                    <a:bodyPr/>
                    <a:lstStyle/>
                    <a:p>
                      <a:pPr algn="ctr"/>
                      <a:r>
                        <a:rPr lang="zh-TW" altLang="en-US" sz="1600" b="0" kern="1200" dirty="0">
                          <a:solidFill>
                            <a:schemeClr val="dk1"/>
                          </a:solidFill>
                          <a:effectLst/>
                          <a:latin typeface="Microsoft JhengHei" panose="020B0604030504040204" pitchFamily="34" charset="-120"/>
                          <a:ea typeface="Microsoft JhengHei" panose="020B0604030504040204" pitchFamily="34" charset="-120"/>
                        </a:rPr>
                        <a:t>未考慮交易成本</a:t>
                      </a:r>
                      <a:endParaRPr lang="zh-TW" altLang="en-US" sz="1600" b="0" dirty="0">
                        <a:latin typeface="Microsoft JhengHei" panose="020B0604030504040204" pitchFamily="34" charset="-120"/>
                        <a:ea typeface="Microsoft JhengHei" panose="020B0604030504040204" pitchFamily="34" charset="-120"/>
                      </a:endParaRPr>
                    </a:p>
                  </a:txBody>
                  <a:tcPr anchor="ctr"/>
                </a:tc>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600" b="0" kern="1200" dirty="0">
                          <a:solidFill>
                            <a:schemeClr val="dk1"/>
                          </a:solidFill>
                          <a:effectLst/>
                          <a:latin typeface="Microsoft JhengHei" panose="020B0604030504040204" pitchFamily="34" charset="-120"/>
                          <a:ea typeface="Microsoft JhengHei" panose="020B0604030504040204" pitchFamily="34" charset="-120"/>
                        </a:rPr>
                        <a:t>103.85%</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600" b="0" kern="1200" dirty="0">
                          <a:solidFill>
                            <a:schemeClr val="dk1"/>
                          </a:solidFill>
                          <a:effectLst/>
                          <a:latin typeface="Microsoft JhengHei" panose="020B0604030504040204" pitchFamily="34" charset="-120"/>
                          <a:ea typeface="Microsoft JhengHei" panose="020B0604030504040204" pitchFamily="34" charset="-120"/>
                        </a:rPr>
                        <a:t>12.18%</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600" b="0" dirty="0">
                          <a:latin typeface="Microsoft JhengHei" panose="020B0604030504040204" pitchFamily="34" charset="-120"/>
                          <a:ea typeface="Microsoft JhengHei" panose="020B0604030504040204" pitchFamily="34" charset="-120"/>
                        </a:rPr>
                        <a:t>1.03</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600" b="0" kern="1200" dirty="0">
                          <a:solidFill>
                            <a:schemeClr val="dk1"/>
                          </a:solidFill>
                          <a:effectLst/>
                          <a:latin typeface="Microsoft JhengHei" panose="020B0604030504040204" pitchFamily="34" charset="-120"/>
                          <a:ea typeface="Microsoft JhengHei" panose="020B0604030504040204" pitchFamily="34" charset="-120"/>
                        </a:rPr>
                        <a:t>-26.54%</a:t>
                      </a:r>
                      <a:endParaRPr lang="zh-TW" altLang="en-US" sz="1600" b="0" dirty="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477152843"/>
                  </a:ext>
                </a:extLst>
              </a:tr>
            </a:tbl>
          </a:graphicData>
        </a:graphic>
      </p:graphicFrame>
      <p:pic>
        <p:nvPicPr>
          <p:cNvPr id="12" name="圖片 11">
            <a:extLst>
              <a:ext uri="{FF2B5EF4-FFF2-40B4-BE49-F238E27FC236}">
                <a16:creationId xmlns:a16="http://schemas.microsoft.com/office/drawing/2014/main" id="{3524E0E4-26D7-5513-66F7-EEE93BCD72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6729" y="1495841"/>
            <a:ext cx="6521601" cy="3668400"/>
          </a:xfrm>
          <a:prstGeom prst="rect">
            <a:avLst/>
          </a:prstGeom>
        </p:spPr>
      </p:pic>
      <p:sp>
        <p:nvSpPr>
          <p:cNvPr id="13" name="投影片編號版面配置區 12">
            <a:extLst>
              <a:ext uri="{FF2B5EF4-FFF2-40B4-BE49-F238E27FC236}">
                <a16:creationId xmlns:a16="http://schemas.microsoft.com/office/drawing/2014/main" id="{F5DB0409-14A0-DC2A-BD71-E15DA21C940E}"/>
              </a:ext>
            </a:extLst>
          </p:cNvPr>
          <p:cNvSpPr>
            <a:spLocks noGrp="1"/>
          </p:cNvSpPr>
          <p:nvPr>
            <p:ph type="sldNum" sz="quarter" idx="12"/>
          </p:nvPr>
        </p:nvSpPr>
        <p:spPr>
          <a:xfrm>
            <a:off x="2748958" y="6506592"/>
            <a:ext cx="2057400" cy="365125"/>
          </a:xfrm>
        </p:spPr>
        <p:txBody>
          <a:bodyPr/>
          <a:lstStyle/>
          <a:p>
            <a:fld id="{30A4F673-566E-4994-9325-4509F8D5850D}" type="slidenum">
              <a:rPr lang="zh-TW" altLang="en-US" smtClean="0"/>
              <a:t>45</a:t>
            </a:fld>
            <a:endParaRPr lang="zh-TW" altLang="en-US"/>
          </a:p>
        </p:txBody>
      </p:sp>
    </p:spTree>
    <p:extLst>
      <p:ext uri="{BB962C8B-B14F-4D97-AF65-F5344CB8AC3E}">
        <p14:creationId xmlns:p14="http://schemas.microsoft.com/office/powerpoint/2010/main" val="4079044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a:stretch>
        </a:blipFill>
        <a:effectLst/>
      </p:bgPr>
    </p:bg>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4FA357A0-3328-555A-A2E9-3F718C13E725}"/>
              </a:ext>
            </a:extLst>
          </p:cNvPr>
          <p:cNvPicPr>
            <a:picLocks noChangeAspect="1"/>
          </p:cNvPicPr>
          <p:nvPr/>
        </p:nvPicPr>
        <p:blipFill>
          <a:blip r:embed="rId4"/>
          <a:stretch>
            <a:fillRect/>
          </a:stretch>
        </p:blipFill>
        <p:spPr>
          <a:xfrm>
            <a:off x="-40644" y="5912151"/>
            <a:ext cx="4612644" cy="2848986"/>
          </a:xfrm>
          <a:prstGeom prst="rect">
            <a:avLst/>
          </a:prstGeom>
        </p:spPr>
      </p:pic>
      <p:sp>
        <p:nvSpPr>
          <p:cNvPr id="7" name="矩形 6">
            <a:extLst>
              <a:ext uri="{FF2B5EF4-FFF2-40B4-BE49-F238E27FC236}">
                <a16:creationId xmlns:a16="http://schemas.microsoft.com/office/drawing/2014/main" id="{1E997A88-46F9-F743-16AE-1F29DC2D7739}"/>
              </a:ext>
            </a:extLst>
          </p:cNvPr>
          <p:cNvSpPr/>
          <p:nvPr/>
        </p:nvSpPr>
        <p:spPr>
          <a:xfrm>
            <a:off x="-114300" y="-10886"/>
            <a:ext cx="9258300" cy="446314"/>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內容版面配置區 2"/>
          <p:cNvSpPr>
            <a:spLocks noGrp="1"/>
          </p:cNvSpPr>
          <p:nvPr>
            <p:ph idx="1"/>
          </p:nvPr>
        </p:nvSpPr>
        <p:spPr>
          <a:xfrm>
            <a:off x="550727" y="1759909"/>
            <a:ext cx="8337844" cy="5286350"/>
          </a:xfrm>
        </p:spPr>
        <p:txBody>
          <a:bodyPr>
            <a:normAutofit/>
          </a:bodyPr>
          <a:lstStyle/>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p:txBody>
      </p:sp>
      <p:sp>
        <p:nvSpPr>
          <p:cNvPr id="11" name="五邊形 10">
            <a:extLst>
              <a:ext uri="{FF2B5EF4-FFF2-40B4-BE49-F238E27FC236}">
                <a16:creationId xmlns:a16="http://schemas.microsoft.com/office/drawing/2014/main" id="{CEAA909A-F989-97C4-70FE-C60C9E820DB9}"/>
              </a:ext>
            </a:extLst>
          </p:cNvPr>
          <p:cNvSpPr/>
          <p:nvPr/>
        </p:nvSpPr>
        <p:spPr>
          <a:xfrm>
            <a:off x="0" y="-544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實證結果</a:t>
            </a:r>
          </a:p>
        </p:txBody>
      </p:sp>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674527"/>
            <a:ext cx="7041842" cy="1085382"/>
          </a:xfrm>
        </p:spPr>
        <p:txBody>
          <a:bodyPr>
            <a:normAutofit/>
          </a:bodyPr>
          <a:lstStyle/>
          <a:p>
            <a:r>
              <a:rPr lang="zh-TW" altLang="en-US" sz="4000" b="1" dirty="0">
                <a:latin typeface="微軟正黑體" panose="020B0604030504040204" pitchFamily="34" charset="-120"/>
                <a:ea typeface="微軟正黑體" panose="020B0604030504040204" pitchFamily="34" charset="-120"/>
              </a:rPr>
              <a:t>最大化效用</a:t>
            </a:r>
          </a:p>
        </p:txBody>
      </p:sp>
      <p:sp>
        <p:nvSpPr>
          <p:cNvPr id="4" name="內容版面配置區 2">
            <a:extLst>
              <a:ext uri="{FF2B5EF4-FFF2-40B4-BE49-F238E27FC236}">
                <a16:creationId xmlns:a16="http://schemas.microsoft.com/office/drawing/2014/main" id="{0218C2A2-1239-C523-75C7-BC72B694BD6E}"/>
              </a:ext>
            </a:extLst>
          </p:cNvPr>
          <p:cNvSpPr txBox="1">
            <a:spLocks/>
          </p:cNvSpPr>
          <p:nvPr/>
        </p:nvSpPr>
        <p:spPr>
          <a:xfrm>
            <a:off x="550726" y="1759909"/>
            <a:ext cx="8490985" cy="5878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DDDA6069-7F46-3FA9-2130-F7AD0EAFFF1D}"/>
              </a:ext>
            </a:extLst>
          </p:cNvPr>
          <p:cNvSpPr/>
          <p:nvPr/>
        </p:nvSpPr>
        <p:spPr>
          <a:xfrm>
            <a:off x="4409612" y="1469"/>
            <a:ext cx="1188869"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LSTM</a:t>
            </a:r>
            <a:endPar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sp>
        <p:nvSpPr>
          <p:cNvPr id="6" name="矩形 5">
            <a:extLst>
              <a:ext uri="{FF2B5EF4-FFF2-40B4-BE49-F238E27FC236}">
                <a16:creationId xmlns:a16="http://schemas.microsoft.com/office/drawing/2014/main" id="{C418F417-17FC-002E-F303-EC6E67F01B95}"/>
              </a:ext>
            </a:extLst>
          </p:cNvPr>
          <p:cNvSpPr/>
          <p:nvPr/>
        </p:nvSpPr>
        <p:spPr>
          <a:xfrm>
            <a:off x="5961126" y="1469"/>
            <a:ext cx="139318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最大化效用</a:t>
            </a:r>
          </a:p>
        </p:txBody>
      </p:sp>
      <p:sp>
        <p:nvSpPr>
          <p:cNvPr id="8" name="矩形 7">
            <a:extLst>
              <a:ext uri="{FF2B5EF4-FFF2-40B4-BE49-F238E27FC236}">
                <a16:creationId xmlns:a16="http://schemas.microsoft.com/office/drawing/2014/main" id="{290C8819-8DD2-FDCB-D7C4-BDCBBEA7CA85}"/>
              </a:ext>
            </a:extLst>
          </p:cNvPr>
          <p:cNvSpPr/>
          <p:nvPr/>
        </p:nvSpPr>
        <p:spPr>
          <a:xfrm>
            <a:off x="2858097" y="1469"/>
            <a:ext cx="1188870"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B-L</a:t>
            </a:r>
            <a:endPar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sp>
        <p:nvSpPr>
          <p:cNvPr id="9" name="矩形 8">
            <a:extLst>
              <a:ext uri="{FF2B5EF4-FFF2-40B4-BE49-F238E27FC236}">
                <a16:creationId xmlns:a16="http://schemas.microsoft.com/office/drawing/2014/main" id="{774B0F93-A7F3-E897-42F5-BEC1E5C588AB}"/>
              </a:ext>
            </a:extLst>
          </p:cNvPr>
          <p:cNvSpPr/>
          <p:nvPr/>
        </p:nvSpPr>
        <p:spPr>
          <a:xfrm>
            <a:off x="7638037" y="1469"/>
            <a:ext cx="139318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最小化波動</a:t>
            </a:r>
          </a:p>
        </p:txBody>
      </p:sp>
      <p:sp>
        <p:nvSpPr>
          <p:cNvPr id="2" name="內容版面配置區 2">
            <a:extLst>
              <a:ext uri="{FF2B5EF4-FFF2-40B4-BE49-F238E27FC236}">
                <a16:creationId xmlns:a16="http://schemas.microsoft.com/office/drawing/2014/main" id="{2CFC08A4-204B-70DC-2513-17A94439E4BD}"/>
              </a:ext>
            </a:extLst>
          </p:cNvPr>
          <p:cNvSpPr txBox="1">
            <a:spLocks/>
          </p:cNvSpPr>
          <p:nvPr/>
        </p:nvSpPr>
        <p:spPr>
          <a:xfrm>
            <a:off x="360083" y="1542633"/>
            <a:ext cx="8671135" cy="46910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績效表現：</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18" name="表格 17">
            <a:extLst>
              <a:ext uri="{FF2B5EF4-FFF2-40B4-BE49-F238E27FC236}">
                <a16:creationId xmlns:a16="http://schemas.microsoft.com/office/drawing/2014/main" id="{907FBCD9-F6D1-A07E-FCBB-62B2AADEF2A4}"/>
              </a:ext>
            </a:extLst>
          </p:cNvPr>
          <p:cNvGraphicFramePr>
            <a:graphicFrameLocks noGrp="1"/>
          </p:cNvGraphicFramePr>
          <p:nvPr>
            <p:extLst>
              <p:ext uri="{D42A27DB-BD31-4B8C-83A1-F6EECF244321}">
                <p14:modId xmlns:p14="http://schemas.microsoft.com/office/powerpoint/2010/main" val="1097963601"/>
              </p:ext>
            </p:extLst>
          </p:nvPr>
        </p:nvGraphicFramePr>
        <p:xfrm>
          <a:off x="-40644" y="5133008"/>
          <a:ext cx="9144000" cy="1281310"/>
        </p:xfrm>
        <a:graphic>
          <a:graphicData uri="http://schemas.openxmlformats.org/drawingml/2006/table">
            <a:tbl>
              <a:tblPr firstRow="1" bandRow="1">
                <a:tableStyleId>{073A0DAA-6AF3-43AB-8588-CEC1D06C72B9}</a:tableStyleId>
              </a:tblPr>
              <a:tblGrid>
                <a:gridCol w="1701102">
                  <a:extLst>
                    <a:ext uri="{9D8B030D-6E8A-4147-A177-3AD203B41FA5}">
                      <a16:colId xmlns:a16="http://schemas.microsoft.com/office/drawing/2014/main" val="1238354672"/>
                    </a:ext>
                  </a:extLst>
                </a:gridCol>
                <a:gridCol w="1459626">
                  <a:extLst>
                    <a:ext uri="{9D8B030D-6E8A-4147-A177-3AD203B41FA5}">
                      <a16:colId xmlns:a16="http://schemas.microsoft.com/office/drawing/2014/main" val="1540445256"/>
                    </a:ext>
                  </a:extLst>
                </a:gridCol>
                <a:gridCol w="1459626">
                  <a:extLst>
                    <a:ext uri="{9D8B030D-6E8A-4147-A177-3AD203B41FA5}">
                      <a16:colId xmlns:a16="http://schemas.microsoft.com/office/drawing/2014/main" val="335553386"/>
                    </a:ext>
                  </a:extLst>
                </a:gridCol>
                <a:gridCol w="1198282">
                  <a:extLst>
                    <a:ext uri="{9D8B030D-6E8A-4147-A177-3AD203B41FA5}">
                      <a16:colId xmlns:a16="http://schemas.microsoft.com/office/drawing/2014/main" val="3396894320"/>
                    </a:ext>
                  </a:extLst>
                </a:gridCol>
                <a:gridCol w="1079149">
                  <a:extLst>
                    <a:ext uri="{9D8B030D-6E8A-4147-A177-3AD203B41FA5}">
                      <a16:colId xmlns:a16="http://schemas.microsoft.com/office/drawing/2014/main" val="2588287158"/>
                    </a:ext>
                  </a:extLst>
                </a:gridCol>
                <a:gridCol w="1074929">
                  <a:extLst>
                    <a:ext uri="{9D8B030D-6E8A-4147-A177-3AD203B41FA5}">
                      <a16:colId xmlns:a16="http://schemas.microsoft.com/office/drawing/2014/main" val="41013031"/>
                    </a:ext>
                  </a:extLst>
                </a:gridCol>
                <a:gridCol w="1171286">
                  <a:extLst>
                    <a:ext uri="{9D8B030D-6E8A-4147-A177-3AD203B41FA5}">
                      <a16:colId xmlns:a16="http://schemas.microsoft.com/office/drawing/2014/main" val="1236045640"/>
                    </a:ext>
                  </a:extLst>
                </a:gridCol>
              </a:tblGrid>
              <a:tr h="0">
                <a:tc>
                  <a:txBody>
                    <a:bodyPr/>
                    <a:lstStyle/>
                    <a:p>
                      <a:pPr algn="ct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zh-TW" altLang="en-US" sz="1600" b="0" kern="1200" dirty="0">
                          <a:solidFill>
                            <a:schemeClr val="lt1"/>
                          </a:solidFill>
                          <a:effectLst/>
                          <a:latin typeface="Microsoft JhengHei" panose="020B0604030504040204" pitchFamily="34" charset="-120"/>
                          <a:ea typeface="Microsoft JhengHei" panose="020B0604030504040204" pitchFamily="34" charset="-120"/>
                        </a:rPr>
                        <a:t>開始時間</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zh-TW" altLang="en-US" sz="1600" b="0" kern="1200" dirty="0">
                          <a:solidFill>
                            <a:schemeClr val="lt1"/>
                          </a:solidFill>
                          <a:effectLst/>
                          <a:latin typeface="Microsoft JhengHei" panose="020B0604030504040204" pitchFamily="34" charset="-120"/>
                          <a:ea typeface="Microsoft JhengHei" panose="020B0604030504040204" pitchFamily="34" charset="-120"/>
                        </a:rPr>
                        <a:t>結束時間 </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zh-TW" altLang="en-US" sz="1600" b="0" kern="1200" dirty="0">
                          <a:solidFill>
                            <a:schemeClr val="lt1"/>
                          </a:solidFill>
                          <a:effectLst/>
                          <a:latin typeface="Microsoft JhengHei" panose="020B0604030504040204" pitchFamily="34" charset="-120"/>
                          <a:ea typeface="Microsoft JhengHei" panose="020B0604030504040204" pitchFamily="34" charset="-120"/>
                        </a:rPr>
                        <a:t>累積報酬</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 altLang="zh-TW" sz="1600" b="0" kern="1200" dirty="0">
                          <a:solidFill>
                            <a:schemeClr val="lt1"/>
                          </a:solidFill>
                          <a:effectLst/>
                          <a:latin typeface="Microsoft JhengHei" panose="020B0604030504040204" pitchFamily="34" charset="-120"/>
                          <a:ea typeface="Microsoft JhengHei" panose="020B0604030504040204" pitchFamily="34" charset="-120"/>
                        </a:rPr>
                        <a:t>CAGR</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zh-TW" altLang="en-US" sz="1600" b="0" kern="1200" dirty="0">
                          <a:solidFill>
                            <a:schemeClr val="lt1"/>
                          </a:solidFill>
                          <a:effectLst/>
                          <a:latin typeface="Microsoft JhengHei" panose="020B0604030504040204" pitchFamily="34" charset="-120"/>
                          <a:ea typeface="Microsoft JhengHei" panose="020B0604030504040204" pitchFamily="34" charset="-120"/>
                        </a:rPr>
                        <a:t>夏普比率</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600" b="0" dirty="0">
                          <a:latin typeface="Microsoft JhengHei" panose="020B0604030504040204" pitchFamily="34" charset="-120"/>
                          <a:ea typeface="Microsoft JhengHei" panose="020B0604030504040204" pitchFamily="34" charset="-120"/>
                        </a:rPr>
                        <a:t>MDD</a:t>
                      </a:r>
                      <a:endParaRPr lang="zh-TW" altLang="en-US" sz="1600" b="0" dirty="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276533036"/>
                  </a:ext>
                </a:extLst>
              </a:tr>
              <a:tr h="569718">
                <a:tc>
                  <a:txBody>
                    <a:bodyPr/>
                    <a:lstStyle/>
                    <a:p>
                      <a:pPr algn="ctr"/>
                      <a:r>
                        <a:rPr lang="zh-TW" altLang="en-US" sz="1600" b="0" dirty="0">
                          <a:latin typeface="Microsoft JhengHei" panose="020B0604030504040204" pitchFamily="34" charset="-120"/>
                          <a:ea typeface="Microsoft JhengHei" panose="020B0604030504040204" pitchFamily="34" charset="-120"/>
                        </a:rPr>
                        <a:t>考慮交易成本</a:t>
                      </a:r>
                    </a:p>
                  </a:txBody>
                  <a:tcPr anchor="ctr"/>
                </a:tc>
                <a:tc rowSpan="2">
                  <a:txBody>
                    <a:bodyPr/>
                    <a:lstStyle/>
                    <a:p>
                      <a:pPr algn="ctr"/>
                      <a:r>
                        <a:rPr lang="en-US" altLang="zh-TW" sz="1600" b="0" kern="1200" dirty="0">
                          <a:solidFill>
                            <a:schemeClr val="dk1"/>
                          </a:solidFill>
                          <a:effectLst/>
                          <a:latin typeface="Microsoft JhengHei" panose="020B0604030504040204" pitchFamily="34" charset="-120"/>
                          <a:ea typeface="Microsoft JhengHei" panose="020B0604030504040204" pitchFamily="34" charset="-120"/>
                        </a:rPr>
                        <a:t>2020-01-02</a:t>
                      </a:r>
                      <a:endParaRPr lang="zh-TW" altLang="en-US" sz="1600" b="0" dirty="0">
                        <a:latin typeface="Microsoft JhengHei" panose="020B0604030504040204" pitchFamily="34" charset="-120"/>
                        <a:ea typeface="Microsoft JhengHei" panose="020B0604030504040204" pitchFamily="34" charset="-120"/>
                      </a:endParaRPr>
                    </a:p>
                  </a:txBody>
                  <a:tcPr anchor="ctr"/>
                </a:tc>
                <a:tc rowSpan="2">
                  <a:txBody>
                    <a:bodyPr/>
                    <a:lstStyle/>
                    <a:p>
                      <a:pPr algn="ctr"/>
                      <a:r>
                        <a:rPr lang="en-US" altLang="zh-TW" sz="1600" b="0" kern="1200" dirty="0">
                          <a:solidFill>
                            <a:schemeClr val="dk1"/>
                          </a:solidFill>
                          <a:effectLst/>
                          <a:latin typeface="Microsoft JhengHei" panose="020B0604030504040204" pitchFamily="34" charset="-120"/>
                          <a:ea typeface="Microsoft JhengHei" panose="020B0604030504040204" pitchFamily="34" charset="-120"/>
                        </a:rPr>
                        <a:t>2024-04-26</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800" b="0" kern="1200" dirty="0">
                          <a:solidFill>
                            <a:schemeClr val="dk1"/>
                          </a:solidFill>
                          <a:effectLst/>
                          <a:latin typeface="Microsoft JhengHei" panose="020B0604030504040204" pitchFamily="34" charset="-120"/>
                          <a:ea typeface="Microsoft JhengHei" panose="020B0604030504040204" pitchFamily="34" charset="-120"/>
                        </a:rPr>
                        <a:t>169.13%</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800" b="0" kern="1200" dirty="0">
                          <a:solidFill>
                            <a:schemeClr val="dk1"/>
                          </a:solidFill>
                          <a:effectLst/>
                          <a:latin typeface="Microsoft JhengHei" panose="020B0604030504040204" pitchFamily="34" charset="-120"/>
                          <a:ea typeface="Microsoft JhengHei" panose="020B0604030504040204" pitchFamily="34" charset="-120"/>
                        </a:rPr>
                        <a:t>17.15% </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800" b="0" kern="1200" dirty="0">
                          <a:solidFill>
                            <a:schemeClr val="dk1"/>
                          </a:solidFill>
                          <a:effectLst/>
                          <a:latin typeface="Microsoft JhengHei" panose="020B0604030504040204" pitchFamily="34" charset="-120"/>
                          <a:ea typeface="Microsoft JhengHei" panose="020B0604030504040204" pitchFamily="34" charset="-120"/>
                        </a:rPr>
                        <a:t>1.72</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800" b="0" kern="1200" dirty="0">
                          <a:solidFill>
                            <a:schemeClr val="dk1"/>
                          </a:solidFill>
                          <a:effectLst/>
                          <a:latin typeface="Microsoft JhengHei" panose="020B0604030504040204" pitchFamily="34" charset="-120"/>
                          <a:ea typeface="Microsoft JhengHei" panose="020B0604030504040204" pitchFamily="34" charset="-120"/>
                        </a:rPr>
                        <a:t>-23.09%</a:t>
                      </a:r>
                      <a:endParaRPr lang="zh-TW" altLang="en-US" sz="1600" b="0" dirty="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4107513173"/>
                  </a:ext>
                </a:extLst>
              </a:tr>
              <a:tr h="376312">
                <a:tc>
                  <a:txBody>
                    <a:bodyPr/>
                    <a:lstStyle/>
                    <a:p>
                      <a:pPr algn="ctr"/>
                      <a:r>
                        <a:rPr lang="zh-TW" altLang="en-US" sz="1600" b="0" kern="1200" dirty="0">
                          <a:solidFill>
                            <a:schemeClr val="dk1"/>
                          </a:solidFill>
                          <a:effectLst/>
                          <a:latin typeface="Microsoft JhengHei" panose="020B0604030504040204" pitchFamily="34" charset="-120"/>
                          <a:ea typeface="Microsoft JhengHei" panose="020B0604030504040204" pitchFamily="34" charset="-120"/>
                        </a:rPr>
                        <a:t>未考慮交易成本</a:t>
                      </a:r>
                      <a:endParaRPr lang="zh-TW" altLang="en-US" sz="1600" b="0" dirty="0">
                        <a:latin typeface="Microsoft JhengHei" panose="020B0604030504040204" pitchFamily="34" charset="-120"/>
                        <a:ea typeface="Microsoft JhengHei" panose="020B0604030504040204" pitchFamily="34" charset="-120"/>
                      </a:endParaRPr>
                    </a:p>
                  </a:txBody>
                  <a:tcPr anchor="ctr"/>
                </a:tc>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0" kern="1200" dirty="0">
                          <a:solidFill>
                            <a:schemeClr val="dk1"/>
                          </a:solidFill>
                          <a:effectLst/>
                          <a:latin typeface="Microsoft JhengHei" panose="020B0604030504040204" pitchFamily="34" charset="-120"/>
                          <a:ea typeface="Microsoft JhengHei" panose="020B0604030504040204" pitchFamily="34" charset="-120"/>
                        </a:rPr>
                        <a:t>130.59%</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800" b="0" kern="1200" dirty="0">
                          <a:solidFill>
                            <a:schemeClr val="dk1"/>
                          </a:solidFill>
                          <a:effectLst/>
                          <a:latin typeface="Microsoft JhengHei" panose="020B0604030504040204" pitchFamily="34" charset="-120"/>
                          <a:ea typeface="Microsoft JhengHei" panose="020B0604030504040204" pitchFamily="34" charset="-120"/>
                        </a:rPr>
                        <a:t>14.29%</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800" b="0" kern="1200" dirty="0">
                          <a:solidFill>
                            <a:schemeClr val="dk1"/>
                          </a:solidFill>
                          <a:effectLst/>
                          <a:latin typeface="Microsoft JhengHei" panose="020B0604030504040204" pitchFamily="34" charset="-120"/>
                          <a:ea typeface="Microsoft JhengHei" panose="020B0604030504040204" pitchFamily="34" charset="-120"/>
                        </a:rPr>
                        <a:t>1.46</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800" b="0" kern="1200" dirty="0">
                          <a:solidFill>
                            <a:schemeClr val="dk1"/>
                          </a:solidFill>
                          <a:effectLst/>
                          <a:latin typeface="Microsoft JhengHei" panose="020B0604030504040204" pitchFamily="34" charset="-120"/>
                          <a:ea typeface="Microsoft JhengHei" panose="020B0604030504040204" pitchFamily="34" charset="-120"/>
                        </a:rPr>
                        <a:t>-23.64%</a:t>
                      </a:r>
                      <a:endParaRPr lang="zh-TW" altLang="en-US" sz="1600" b="0" dirty="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477152843"/>
                  </a:ext>
                </a:extLst>
              </a:tr>
            </a:tbl>
          </a:graphicData>
        </a:graphic>
      </p:graphicFrame>
      <p:pic>
        <p:nvPicPr>
          <p:cNvPr id="13" name="圖片 12">
            <a:extLst>
              <a:ext uri="{FF2B5EF4-FFF2-40B4-BE49-F238E27FC236}">
                <a16:creationId xmlns:a16="http://schemas.microsoft.com/office/drawing/2014/main" id="{94E5E0B0-BA3F-9B74-CB03-52B6AA6418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3235" y="1464608"/>
            <a:ext cx="6521600" cy="3668400"/>
          </a:xfrm>
          <a:prstGeom prst="rect">
            <a:avLst/>
          </a:prstGeom>
        </p:spPr>
      </p:pic>
      <p:sp>
        <p:nvSpPr>
          <p:cNvPr id="12" name="投影片編號版面配置區 12">
            <a:extLst>
              <a:ext uri="{FF2B5EF4-FFF2-40B4-BE49-F238E27FC236}">
                <a16:creationId xmlns:a16="http://schemas.microsoft.com/office/drawing/2014/main" id="{DC5F5BD1-874E-DFF0-A75A-ADC8DC80ACEE}"/>
              </a:ext>
            </a:extLst>
          </p:cNvPr>
          <p:cNvSpPr>
            <a:spLocks noGrp="1"/>
          </p:cNvSpPr>
          <p:nvPr>
            <p:ph type="sldNum" sz="quarter" idx="12"/>
          </p:nvPr>
        </p:nvSpPr>
        <p:spPr>
          <a:xfrm>
            <a:off x="2748958" y="6506592"/>
            <a:ext cx="2057400" cy="365125"/>
          </a:xfrm>
        </p:spPr>
        <p:txBody>
          <a:bodyPr/>
          <a:lstStyle/>
          <a:p>
            <a:fld id="{30A4F673-566E-4994-9325-4509F8D5850D}" type="slidenum">
              <a:rPr lang="zh-TW" altLang="en-US" smtClean="0"/>
              <a:t>46</a:t>
            </a:fld>
            <a:endParaRPr lang="zh-TW" altLang="en-US"/>
          </a:p>
        </p:txBody>
      </p:sp>
      <p:pic>
        <p:nvPicPr>
          <p:cNvPr id="10" name="圖片 9">
            <a:extLst>
              <a:ext uri="{FF2B5EF4-FFF2-40B4-BE49-F238E27FC236}">
                <a16:creationId xmlns:a16="http://schemas.microsoft.com/office/drawing/2014/main" id="{8C4F7677-8DFE-310D-7558-975EAD3015FB}"/>
              </a:ext>
            </a:extLst>
          </p:cNvPr>
          <p:cNvPicPr>
            <a:picLocks noChangeAspect="1"/>
          </p:cNvPicPr>
          <p:nvPr/>
        </p:nvPicPr>
        <p:blipFill>
          <a:blip r:embed="rId6"/>
          <a:stretch>
            <a:fillRect/>
          </a:stretch>
        </p:blipFill>
        <p:spPr>
          <a:xfrm>
            <a:off x="3651610" y="1571782"/>
            <a:ext cx="2944850" cy="577698"/>
          </a:xfrm>
          <a:prstGeom prst="rect">
            <a:avLst/>
          </a:prstGeom>
        </p:spPr>
      </p:pic>
    </p:spTree>
    <p:extLst>
      <p:ext uri="{BB962C8B-B14F-4D97-AF65-F5344CB8AC3E}">
        <p14:creationId xmlns:p14="http://schemas.microsoft.com/office/powerpoint/2010/main" val="23894047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a:stretch>
        </a:blipFill>
        <a:effectLst/>
      </p:bgPr>
    </p:bg>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4FA357A0-3328-555A-A2E9-3F718C13E725}"/>
              </a:ext>
            </a:extLst>
          </p:cNvPr>
          <p:cNvPicPr>
            <a:picLocks noChangeAspect="1"/>
          </p:cNvPicPr>
          <p:nvPr/>
        </p:nvPicPr>
        <p:blipFill>
          <a:blip r:embed="rId4"/>
          <a:stretch>
            <a:fillRect/>
          </a:stretch>
        </p:blipFill>
        <p:spPr>
          <a:xfrm>
            <a:off x="-40644" y="5912151"/>
            <a:ext cx="4612644" cy="2848986"/>
          </a:xfrm>
          <a:prstGeom prst="rect">
            <a:avLst/>
          </a:prstGeom>
        </p:spPr>
      </p:pic>
      <p:sp>
        <p:nvSpPr>
          <p:cNvPr id="7" name="矩形 6">
            <a:extLst>
              <a:ext uri="{FF2B5EF4-FFF2-40B4-BE49-F238E27FC236}">
                <a16:creationId xmlns:a16="http://schemas.microsoft.com/office/drawing/2014/main" id="{1E997A88-46F9-F743-16AE-1F29DC2D7739}"/>
              </a:ext>
            </a:extLst>
          </p:cNvPr>
          <p:cNvSpPr/>
          <p:nvPr/>
        </p:nvSpPr>
        <p:spPr>
          <a:xfrm>
            <a:off x="-114300" y="-10886"/>
            <a:ext cx="9258300" cy="446314"/>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內容版面配置區 2"/>
          <p:cNvSpPr>
            <a:spLocks noGrp="1"/>
          </p:cNvSpPr>
          <p:nvPr>
            <p:ph idx="1"/>
          </p:nvPr>
        </p:nvSpPr>
        <p:spPr>
          <a:xfrm>
            <a:off x="550727" y="1759909"/>
            <a:ext cx="8337844" cy="5286350"/>
          </a:xfrm>
        </p:spPr>
        <p:txBody>
          <a:bodyPr>
            <a:normAutofit/>
          </a:bodyPr>
          <a:lstStyle/>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p:txBody>
      </p:sp>
      <p:sp>
        <p:nvSpPr>
          <p:cNvPr id="11" name="五邊形 10">
            <a:extLst>
              <a:ext uri="{FF2B5EF4-FFF2-40B4-BE49-F238E27FC236}">
                <a16:creationId xmlns:a16="http://schemas.microsoft.com/office/drawing/2014/main" id="{CEAA909A-F989-97C4-70FE-C60C9E820DB9}"/>
              </a:ext>
            </a:extLst>
          </p:cNvPr>
          <p:cNvSpPr/>
          <p:nvPr/>
        </p:nvSpPr>
        <p:spPr>
          <a:xfrm>
            <a:off x="0" y="-544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實證結果</a:t>
            </a:r>
          </a:p>
        </p:txBody>
      </p:sp>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674527"/>
            <a:ext cx="7041842" cy="1085382"/>
          </a:xfrm>
        </p:spPr>
        <p:txBody>
          <a:bodyPr>
            <a:normAutofit/>
          </a:bodyPr>
          <a:lstStyle/>
          <a:p>
            <a:r>
              <a:rPr lang="zh-TW" altLang="en-US" sz="4000" b="1" dirty="0">
                <a:latin typeface="微軟正黑體" panose="020B0604030504040204" pitchFamily="34" charset="-120"/>
                <a:ea typeface="微軟正黑體" panose="020B0604030504040204" pitchFamily="34" charset="-120"/>
              </a:rPr>
              <a:t>最小化波動</a:t>
            </a:r>
          </a:p>
        </p:txBody>
      </p:sp>
      <p:sp>
        <p:nvSpPr>
          <p:cNvPr id="4" name="內容版面配置區 2">
            <a:extLst>
              <a:ext uri="{FF2B5EF4-FFF2-40B4-BE49-F238E27FC236}">
                <a16:creationId xmlns:a16="http://schemas.microsoft.com/office/drawing/2014/main" id="{0218C2A2-1239-C523-75C7-BC72B694BD6E}"/>
              </a:ext>
            </a:extLst>
          </p:cNvPr>
          <p:cNvSpPr txBox="1">
            <a:spLocks/>
          </p:cNvSpPr>
          <p:nvPr/>
        </p:nvSpPr>
        <p:spPr>
          <a:xfrm>
            <a:off x="550726" y="1759909"/>
            <a:ext cx="8490985" cy="5878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DDDA6069-7F46-3FA9-2130-F7AD0EAFFF1D}"/>
              </a:ext>
            </a:extLst>
          </p:cNvPr>
          <p:cNvSpPr/>
          <p:nvPr/>
        </p:nvSpPr>
        <p:spPr>
          <a:xfrm>
            <a:off x="4409612" y="1469"/>
            <a:ext cx="1188869"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LSTM</a:t>
            </a:r>
            <a:endPar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sp>
        <p:nvSpPr>
          <p:cNvPr id="6" name="矩形 5">
            <a:extLst>
              <a:ext uri="{FF2B5EF4-FFF2-40B4-BE49-F238E27FC236}">
                <a16:creationId xmlns:a16="http://schemas.microsoft.com/office/drawing/2014/main" id="{C418F417-17FC-002E-F303-EC6E67F01B95}"/>
              </a:ext>
            </a:extLst>
          </p:cNvPr>
          <p:cNvSpPr/>
          <p:nvPr/>
        </p:nvSpPr>
        <p:spPr>
          <a:xfrm>
            <a:off x="5961126" y="1469"/>
            <a:ext cx="139318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最大化效用</a:t>
            </a:r>
          </a:p>
        </p:txBody>
      </p:sp>
      <p:sp>
        <p:nvSpPr>
          <p:cNvPr id="8" name="矩形 7">
            <a:extLst>
              <a:ext uri="{FF2B5EF4-FFF2-40B4-BE49-F238E27FC236}">
                <a16:creationId xmlns:a16="http://schemas.microsoft.com/office/drawing/2014/main" id="{290C8819-8DD2-FDCB-D7C4-BDCBBEA7CA85}"/>
              </a:ext>
            </a:extLst>
          </p:cNvPr>
          <p:cNvSpPr/>
          <p:nvPr/>
        </p:nvSpPr>
        <p:spPr>
          <a:xfrm>
            <a:off x="2858097" y="1469"/>
            <a:ext cx="1188870"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B-L</a:t>
            </a:r>
            <a:endPar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sp>
        <p:nvSpPr>
          <p:cNvPr id="9" name="矩形 8">
            <a:extLst>
              <a:ext uri="{FF2B5EF4-FFF2-40B4-BE49-F238E27FC236}">
                <a16:creationId xmlns:a16="http://schemas.microsoft.com/office/drawing/2014/main" id="{774B0F93-A7F3-E897-42F5-BEC1E5C588AB}"/>
              </a:ext>
            </a:extLst>
          </p:cNvPr>
          <p:cNvSpPr/>
          <p:nvPr/>
        </p:nvSpPr>
        <p:spPr>
          <a:xfrm>
            <a:off x="7638037" y="1469"/>
            <a:ext cx="139318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最小化波動</a:t>
            </a:r>
          </a:p>
        </p:txBody>
      </p:sp>
      <p:sp>
        <p:nvSpPr>
          <p:cNvPr id="2" name="內容版面配置區 2">
            <a:extLst>
              <a:ext uri="{FF2B5EF4-FFF2-40B4-BE49-F238E27FC236}">
                <a16:creationId xmlns:a16="http://schemas.microsoft.com/office/drawing/2014/main" id="{2CFC08A4-204B-70DC-2513-17A94439E4BD}"/>
              </a:ext>
            </a:extLst>
          </p:cNvPr>
          <p:cNvSpPr txBox="1">
            <a:spLocks/>
          </p:cNvSpPr>
          <p:nvPr/>
        </p:nvSpPr>
        <p:spPr>
          <a:xfrm>
            <a:off x="360083" y="1542633"/>
            <a:ext cx="8671135" cy="46910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績效表現：</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19" name="表格 18">
            <a:extLst>
              <a:ext uri="{FF2B5EF4-FFF2-40B4-BE49-F238E27FC236}">
                <a16:creationId xmlns:a16="http://schemas.microsoft.com/office/drawing/2014/main" id="{7905E1FE-01A5-DD97-CC6D-1A342A851409}"/>
              </a:ext>
            </a:extLst>
          </p:cNvPr>
          <p:cNvGraphicFramePr>
            <a:graphicFrameLocks noGrp="1"/>
          </p:cNvGraphicFramePr>
          <p:nvPr>
            <p:extLst>
              <p:ext uri="{D42A27DB-BD31-4B8C-83A1-F6EECF244321}">
                <p14:modId xmlns:p14="http://schemas.microsoft.com/office/powerpoint/2010/main" val="561603289"/>
              </p:ext>
            </p:extLst>
          </p:nvPr>
        </p:nvGraphicFramePr>
        <p:xfrm>
          <a:off x="14660" y="5205590"/>
          <a:ext cx="9144000" cy="1281310"/>
        </p:xfrm>
        <a:graphic>
          <a:graphicData uri="http://schemas.openxmlformats.org/drawingml/2006/table">
            <a:tbl>
              <a:tblPr firstRow="1" bandRow="1">
                <a:tableStyleId>{073A0DAA-6AF3-43AB-8588-CEC1D06C72B9}</a:tableStyleId>
              </a:tblPr>
              <a:tblGrid>
                <a:gridCol w="1701102">
                  <a:extLst>
                    <a:ext uri="{9D8B030D-6E8A-4147-A177-3AD203B41FA5}">
                      <a16:colId xmlns:a16="http://schemas.microsoft.com/office/drawing/2014/main" val="1238354672"/>
                    </a:ext>
                  </a:extLst>
                </a:gridCol>
                <a:gridCol w="1459626">
                  <a:extLst>
                    <a:ext uri="{9D8B030D-6E8A-4147-A177-3AD203B41FA5}">
                      <a16:colId xmlns:a16="http://schemas.microsoft.com/office/drawing/2014/main" val="1540445256"/>
                    </a:ext>
                  </a:extLst>
                </a:gridCol>
                <a:gridCol w="1459626">
                  <a:extLst>
                    <a:ext uri="{9D8B030D-6E8A-4147-A177-3AD203B41FA5}">
                      <a16:colId xmlns:a16="http://schemas.microsoft.com/office/drawing/2014/main" val="335553386"/>
                    </a:ext>
                  </a:extLst>
                </a:gridCol>
                <a:gridCol w="1198282">
                  <a:extLst>
                    <a:ext uri="{9D8B030D-6E8A-4147-A177-3AD203B41FA5}">
                      <a16:colId xmlns:a16="http://schemas.microsoft.com/office/drawing/2014/main" val="3396894320"/>
                    </a:ext>
                  </a:extLst>
                </a:gridCol>
                <a:gridCol w="1079149">
                  <a:extLst>
                    <a:ext uri="{9D8B030D-6E8A-4147-A177-3AD203B41FA5}">
                      <a16:colId xmlns:a16="http://schemas.microsoft.com/office/drawing/2014/main" val="2588287158"/>
                    </a:ext>
                  </a:extLst>
                </a:gridCol>
                <a:gridCol w="1074929">
                  <a:extLst>
                    <a:ext uri="{9D8B030D-6E8A-4147-A177-3AD203B41FA5}">
                      <a16:colId xmlns:a16="http://schemas.microsoft.com/office/drawing/2014/main" val="41013031"/>
                    </a:ext>
                  </a:extLst>
                </a:gridCol>
                <a:gridCol w="1171286">
                  <a:extLst>
                    <a:ext uri="{9D8B030D-6E8A-4147-A177-3AD203B41FA5}">
                      <a16:colId xmlns:a16="http://schemas.microsoft.com/office/drawing/2014/main" val="1236045640"/>
                    </a:ext>
                  </a:extLst>
                </a:gridCol>
              </a:tblGrid>
              <a:tr h="0">
                <a:tc>
                  <a:txBody>
                    <a:bodyPr/>
                    <a:lstStyle/>
                    <a:p>
                      <a:pPr algn="ct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zh-TW" altLang="en-US" sz="1600" b="0" kern="1200" dirty="0">
                          <a:solidFill>
                            <a:schemeClr val="lt1"/>
                          </a:solidFill>
                          <a:effectLst/>
                          <a:latin typeface="Microsoft JhengHei" panose="020B0604030504040204" pitchFamily="34" charset="-120"/>
                          <a:ea typeface="Microsoft JhengHei" panose="020B0604030504040204" pitchFamily="34" charset="-120"/>
                        </a:rPr>
                        <a:t>開始時間</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zh-TW" altLang="en-US" sz="1600" b="0" kern="1200" dirty="0">
                          <a:solidFill>
                            <a:schemeClr val="lt1"/>
                          </a:solidFill>
                          <a:effectLst/>
                          <a:latin typeface="Microsoft JhengHei" panose="020B0604030504040204" pitchFamily="34" charset="-120"/>
                          <a:ea typeface="Microsoft JhengHei" panose="020B0604030504040204" pitchFamily="34" charset="-120"/>
                        </a:rPr>
                        <a:t>結束時間 </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zh-TW" altLang="en-US" sz="1600" b="0" kern="1200" dirty="0">
                          <a:solidFill>
                            <a:schemeClr val="lt1"/>
                          </a:solidFill>
                          <a:effectLst/>
                          <a:latin typeface="Microsoft JhengHei" panose="020B0604030504040204" pitchFamily="34" charset="-120"/>
                          <a:ea typeface="Microsoft JhengHei" panose="020B0604030504040204" pitchFamily="34" charset="-120"/>
                        </a:rPr>
                        <a:t>累積報酬</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 altLang="zh-TW" sz="1600" b="0" kern="1200" dirty="0">
                          <a:solidFill>
                            <a:schemeClr val="lt1"/>
                          </a:solidFill>
                          <a:effectLst/>
                          <a:latin typeface="Microsoft JhengHei" panose="020B0604030504040204" pitchFamily="34" charset="-120"/>
                          <a:ea typeface="Microsoft JhengHei" panose="020B0604030504040204" pitchFamily="34" charset="-120"/>
                        </a:rPr>
                        <a:t>CAGR</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zh-TW" altLang="en-US" sz="1600" b="0" kern="1200" dirty="0">
                          <a:solidFill>
                            <a:schemeClr val="lt1"/>
                          </a:solidFill>
                          <a:effectLst/>
                          <a:latin typeface="Microsoft JhengHei" panose="020B0604030504040204" pitchFamily="34" charset="-120"/>
                          <a:ea typeface="Microsoft JhengHei" panose="020B0604030504040204" pitchFamily="34" charset="-120"/>
                        </a:rPr>
                        <a:t>夏普比率</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600" b="0" dirty="0">
                          <a:latin typeface="Microsoft JhengHei" panose="020B0604030504040204" pitchFamily="34" charset="-120"/>
                          <a:ea typeface="Microsoft JhengHei" panose="020B0604030504040204" pitchFamily="34" charset="-120"/>
                        </a:rPr>
                        <a:t>MDD</a:t>
                      </a:r>
                      <a:endParaRPr lang="zh-TW" altLang="en-US" sz="1600" b="0" dirty="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276533036"/>
                  </a:ext>
                </a:extLst>
              </a:tr>
              <a:tr h="569718">
                <a:tc>
                  <a:txBody>
                    <a:bodyPr/>
                    <a:lstStyle/>
                    <a:p>
                      <a:pPr algn="ctr"/>
                      <a:r>
                        <a:rPr lang="zh-TW" altLang="en-US" sz="1600" b="0" dirty="0">
                          <a:latin typeface="Microsoft JhengHei" panose="020B0604030504040204" pitchFamily="34" charset="-120"/>
                          <a:ea typeface="Microsoft JhengHei" panose="020B0604030504040204" pitchFamily="34" charset="-120"/>
                        </a:rPr>
                        <a:t>考慮交易成本</a:t>
                      </a:r>
                    </a:p>
                  </a:txBody>
                  <a:tcPr anchor="ctr"/>
                </a:tc>
                <a:tc rowSpan="2">
                  <a:txBody>
                    <a:bodyPr/>
                    <a:lstStyle/>
                    <a:p>
                      <a:pPr algn="ctr"/>
                      <a:r>
                        <a:rPr lang="en-US" altLang="zh-TW" sz="1600" b="0" kern="1200" dirty="0">
                          <a:solidFill>
                            <a:schemeClr val="dk1"/>
                          </a:solidFill>
                          <a:effectLst/>
                          <a:latin typeface="Microsoft JhengHei" panose="020B0604030504040204" pitchFamily="34" charset="-120"/>
                          <a:ea typeface="Microsoft JhengHei" panose="020B0604030504040204" pitchFamily="34" charset="-120"/>
                        </a:rPr>
                        <a:t>2020-01-02</a:t>
                      </a:r>
                      <a:endParaRPr lang="zh-TW" altLang="en-US" sz="1600" b="0" dirty="0">
                        <a:latin typeface="Microsoft JhengHei" panose="020B0604030504040204" pitchFamily="34" charset="-120"/>
                        <a:ea typeface="Microsoft JhengHei" panose="020B0604030504040204" pitchFamily="34" charset="-120"/>
                      </a:endParaRPr>
                    </a:p>
                  </a:txBody>
                  <a:tcPr anchor="ctr"/>
                </a:tc>
                <a:tc rowSpan="2">
                  <a:txBody>
                    <a:bodyPr/>
                    <a:lstStyle/>
                    <a:p>
                      <a:pPr algn="ctr"/>
                      <a:r>
                        <a:rPr lang="en-US" altLang="zh-TW" sz="1600" b="0" kern="1200" dirty="0">
                          <a:solidFill>
                            <a:schemeClr val="dk1"/>
                          </a:solidFill>
                          <a:effectLst/>
                          <a:latin typeface="Microsoft JhengHei" panose="020B0604030504040204" pitchFamily="34" charset="-120"/>
                          <a:ea typeface="Microsoft JhengHei" panose="020B0604030504040204" pitchFamily="34" charset="-120"/>
                        </a:rPr>
                        <a:t>2024-04-26</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800" b="0" kern="1200" dirty="0">
                          <a:solidFill>
                            <a:schemeClr val="dk1"/>
                          </a:solidFill>
                          <a:effectLst/>
                          <a:latin typeface="Microsoft JhengHei" panose="020B0604030504040204" pitchFamily="34" charset="-120"/>
                          <a:ea typeface="Microsoft JhengHei" panose="020B0604030504040204" pitchFamily="34" charset="-120"/>
                        </a:rPr>
                        <a:t>177.35% </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800" b="0" kern="1200" dirty="0">
                          <a:solidFill>
                            <a:schemeClr val="dk1"/>
                          </a:solidFill>
                          <a:effectLst/>
                          <a:latin typeface="Microsoft JhengHei" panose="020B0604030504040204" pitchFamily="34" charset="-120"/>
                          <a:ea typeface="Microsoft JhengHei" panose="020B0604030504040204" pitchFamily="34" charset="-120"/>
                        </a:rPr>
                        <a:t>17.72% </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800" b="0" kern="1200" dirty="0">
                          <a:solidFill>
                            <a:schemeClr val="dk1"/>
                          </a:solidFill>
                          <a:effectLst/>
                          <a:latin typeface="Microsoft JhengHei" panose="020B0604030504040204" pitchFamily="34" charset="-120"/>
                          <a:ea typeface="Microsoft JhengHei" panose="020B0604030504040204" pitchFamily="34" charset="-120"/>
                        </a:rPr>
                        <a:t>1.74</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800" b="0" kern="1200" dirty="0">
                          <a:solidFill>
                            <a:schemeClr val="dk1"/>
                          </a:solidFill>
                          <a:effectLst/>
                          <a:latin typeface="Microsoft JhengHei" panose="020B0604030504040204" pitchFamily="34" charset="-120"/>
                          <a:ea typeface="Microsoft JhengHei" panose="020B0604030504040204" pitchFamily="34" charset="-120"/>
                        </a:rPr>
                        <a:t>-23.77%</a:t>
                      </a:r>
                      <a:endParaRPr lang="zh-TW" altLang="en-US" sz="1600" b="0" dirty="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4107513173"/>
                  </a:ext>
                </a:extLst>
              </a:tr>
              <a:tr h="376312">
                <a:tc>
                  <a:txBody>
                    <a:bodyPr/>
                    <a:lstStyle/>
                    <a:p>
                      <a:pPr algn="ctr"/>
                      <a:r>
                        <a:rPr lang="zh-TW" altLang="en-US" sz="1600" b="0" kern="1200" dirty="0">
                          <a:solidFill>
                            <a:schemeClr val="dk1"/>
                          </a:solidFill>
                          <a:effectLst/>
                          <a:latin typeface="Microsoft JhengHei" panose="020B0604030504040204" pitchFamily="34" charset="-120"/>
                          <a:ea typeface="Microsoft JhengHei" panose="020B0604030504040204" pitchFamily="34" charset="-120"/>
                        </a:rPr>
                        <a:t>未考慮交易成本</a:t>
                      </a:r>
                      <a:endParaRPr lang="zh-TW" altLang="en-US" sz="1600" b="0" dirty="0">
                        <a:latin typeface="Microsoft JhengHei" panose="020B0604030504040204" pitchFamily="34" charset="-120"/>
                        <a:ea typeface="Microsoft JhengHei" panose="020B0604030504040204" pitchFamily="34" charset="-120"/>
                      </a:endParaRPr>
                    </a:p>
                  </a:txBody>
                  <a:tcPr anchor="ctr"/>
                </a:tc>
                <a:tc vMerge="1">
                  <a:txBody>
                    <a:bodyPr/>
                    <a:lstStyle/>
                    <a:p>
                      <a:endParaRPr lang="zh-TW" altLang="en-US" dirty="0"/>
                    </a:p>
                  </a:txBody>
                  <a:tcPr/>
                </a:tc>
                <a:tc vMerge="1">
                  <a:txBody>
                    <a:bodyPr/>
                    <a:lstStyle/>
                    <a:p>
                      <a:endParaRPr lang="zh-TW" altLang="en-US" dirty="0"/>
                    </a:p>
                  </a:txBody>
                  <a:tcPr/>
                </a:tc>
                <a:tc>
                  <a:txBody>
                    <a:bodyPr/>
                    <a:lstStyle/>
                    <a:p>
                      <a:pPr algn="ctr"/>
                      <a:r>
                        <a:rPr lang="en-US" altLang="zh-TW" sz="1800" b="0" kern="1200" dirty="0">
                          <a:solidFill>
                            <a:schemeClr val="dk1"/>
                          </a:solidFill>
                          <a:effectLst/>
                          <a:latin typeface="Microsoft JhengHei" panose="020B0604030504040204" pitchFamily="34" charset="-120"/>
                          <a:ea typeface="Microsoft JhengHei" panose="020B0604030504040204" pitchFamily="34" charset="-120"/>
                        </a:rPr>
                        <a:t>123.17%</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800" b="0" kern="1200" dirty="0">
                          <a:solidFill>
                            <a:schemeClr val="dk1"/>
                          </a:solidFill>
                          <a:effectLst/>
                          <a:latin typeface="Microsoft JhengHei" panose="020B0604030504040204" pitchFamily="34" charset="-120"/>
                          <a:ea typeface="Microsoft JhengHei" panose="020B0604030504040204" pitchFamily="34" charset="-120"/>
                        </a:rPr>
                        <a:t>14.38%</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800" b="0" kern="1200" dirty="0">
                          <a:solidFill>
                            <a:schemeClr val="dk1"/>
                          </a:solidFill>
                          <a:effectLst/>
                          <a:latin typeface="Microsoft JhengHei" panose="020B0604030504040204" pitchFamily="34" charset="-120"/>
                          <a:ea typeface="Microsoft JhengHei" panose="020B0604030504040204" pitchFamily="34" charset="-120"/>
                        </a:rPr>
                        <a:t>1.38</a:t>
                      </a:r>
                      <a:endParaRPr lang="zh-TW" altLang="en-US" sz="1600" b="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800" b="0" kern="1200" dirty="0">
                          <a:solidFill>
                            <a:schemeClr val="dk1"/>
                          </a:solidFill>
                          <a:effectLst/>
                          <a:latin typeface="Microsoft JhengHei" panose="020B0604030504040204" pitchFamily="34" charset="-120"/>
                          <a:ea typeface="Microsoft JhengHei" panose="020B0604030504040204" pitchFamily="34" charset="-120"/>
                        </a:rPr>
                        <a:t>-24.09%</a:t>
                      </a:r>
                      <a:endParaRPr lang="zh-TW" altLang="en-US" sz="1600" b="0" dirty="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477152843"/>
                  </a:ext>
                </a:extLst>
              </a:tr>
            </a:tbl>
          </a:graphicData>
        </a:graphic>
      </p:graphicFrame>
      <p:pic>
        <p:nvPicPr>
          <p:cNvPr id="21" name="圖片 20">
            <a:extLst>
              <a:ext uri="{FF2B5EF4-FFF2-40B4-BE49-F238E27FC236}">
                <a16:creationId xmlns:a16="http://schemas.microsoft.com/office/drawing/2014/main" id="{75B49B61-F2D5-7198-89DE-51148048A3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6729" y="1537190"/>
            <a:ext cx="6521600" cy="3668400"/>
          </a:xfrm>
          <a:prstGeom prst="rect">
            <a:avLst/>
          </a:prstGeom>
        </p:spPr>
      </p:pic>
      <p:sp>
        <p:nvSpPr>
          <p:cNvPr id="12" name="投影片編號版面配置區 12">
            <a:extLst>
              <a:ext uri="{FF2B5EF4-FFF2-40B4-BE49-F238E27FC236}">
                <a16:creationId xmlns:a16="http://schemas.microsoft.com/office/drawing/2014/main" id="{CF5400EE-0586-F4B9-07F0-5384BE4F6B8E}"/>
              </a:ext>
            </a:extLst>
          </p:cNvPr>
          <p:cNvSpPr>
            <a:spLocks noGrp="1"/>
          </p:cNvSpPr>
          <p:nvPr>
            <p:ph type="sldNum" sz="quarter" idx="12"/>
          </p:nvPr>
        </p:nvSpPr>
        <p:spPr>
          <a:xfrm>
            <a:off x="2748958" y="6506592"/>
            <a:ext cx="2057400" cy="365125"/>
          </a:xfrm>
        </p:spPr>
        <p:txBody>
          <a:bodyPr/>
          <a:lstStyle/>
          <a:p>
            <a:fld id="{30A4F673-566E-4994-9325-4509F8D5850D}" type="slidenum">
              <a:rPr lang="zh-TW" altLang="en-US" smtClean="0"/>
              <a:t>47</a:t>
            </a:fld>
            <a:endParaRPr lang="zh-TW" altLang="en-US"/>
          </a:p>
        </p:txBody>
      </p:sp>
      <p:pic>
        <p:nvPicPr>
          <p:cNvPr id="10" name="圖片 9">
            <a:extLst>
              <a:ext uri="{FF2B5EF4-FFF2-40B4-BE49-F238E27FC236}">
                <a16:creationId xmlns:a16="http://schemas.microsoft.com/office/drawing/2014/main" id="{420DE6DC-D2A5-3A9E-B44B-87FB5516F08E}"/>
              </a:ext>
            </a:extLst>
          </p:cNvPr>
          <p:cNvPicPr>
            <a:picLocks noChangeAspect="1"/>
          </p:cNvPicPr>
          <p:nvPr/>
        </p:nvPicPr>
        <p:blipFill>
          <a:blip r:embed="rId6"/>
          <a:stretch>
            <a:fillRect/>
          </a:stretch>
        </p:blipFill>
        <p:spPr>
          <a:xfrm>
            <a:off x="3551495" y="1647637"/>
            <a:ext cx="2285425" cy="577287"/>
          </a:xfrm>
          <a:prstGeom prst="rect">
            <a:avLst/>
          </a:prstGeom>
        </p:spPr>
      </p:pic>
    </p:spTree>
    <p:extLst>
      <p:ext uri="{BB962C8B-B14F-4D97-AF65-F5344CB8AC3E}">
        <p14:creationId xmlns:p14="http://schemas.microsoft.com/office/powerpoint/2010/main" val="29200986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a:stretch>
        </a:blipFill>
        <a:effectLst/>
      </p:bgPr>
    </p:bg>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4FA357A0-3328-555A-A2E9-3F718C13E725}"/>
              </a:ext>
            </a:extLst>
          </p:cNvPr>
          <p:cNvPicPr>
            <a:picLocks noChangeAspect="1"/>
          </p:cNvPicPr>
          <p:nvPr/>
        </p:nvPicPr>
        <p:blipFill>
          <a:blip r:embed="rId4"/>
          <a:stretch>
            <a:fillRect/>
          </a:stretch>
        </p:blipFill>
        <p:spPr>
          <a:xfrm>
            <a:off x="-40644" y="5912151"/>
            <a:ext cx="4612644" cy="2848986"/>
          </a:xfrm>
          <a:prstGeom prst="rect">
            <a:avLst/>
          </a:prstGeom>
        </p:spPr>
      </p:pic>
      <p:sp>
        <p:nvSpPr>
          <p:cNvPr id="7" name="矩形 6">
            <a:extLst>
              <a:ext uri="{FF2B5EF4-FFF2-40B4-BE49-F238E27FC236}">
                <a16:creationId xmlns:a16="http://schemas.microsoft.com/office/drawing/2014/main" id="{1E997A88-46F9-F743-16AE-1F29DC2D7739}"/>
              </a:ext>
            </a:extLst>
          </p:cNvPr>
          <p:cNvSpPr/>
          <p:nvPr/>
        </p:nvSpPr>
        <p:spPr>
          <a:xfrm>
            <a:off x="-114300" y="-10886"/>
            <a:ext cx="9258300" cy="446314"/>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內容版面配置區 2"/>
          <p:cNvSpPr>
            <a:spLocks noGrp="1"/>
          </p:cNvSpPr>
          <p:nvPr>
            <p:ph idx="1"/>
          </p:nvPr>
        </p:nvSpPr>
        <p:spPr>
          <a:xfrm>
            <a:off x="550727" y="1759909"/>
            <a:ext cx="8337844" cy="5286350"/>
          </a:xfrm>
        </p:spPr>
        <p:txBody>
          <a:bodyPr>
            <a:normAutofit/>
          </a:bodyPr>
          <a:lstStyle/>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p:txBody>
      </p:sp>
      <p:sp>
        <p:nvSpPr>
          <p:cNvPr id="11" name="五邊形 10">
            <a:extLst>
              <a:ext uri="{FF2B5EF4-FFF2-40B4-BE49-F238E27FC236}">
                <a16:creationId xmlns:a16="http://schemas.microsoft.com/office/drawing/2014/main" id="{CEAA909A-F989-97C4-70FE-C60C9E820DB9}"/>
              </a:ext>
            </a:extLst>
          </p:cNvPr>
          <p:cNvSpPr/>
          <p:nvPr/>
        </p:nvSpPr>
        <p:spPr>
          <a:xfrm>
            <a:off x="0" y="-544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實證結果</a:t>
            </a:r>
          </a:p>
        </p:txBody>
      </p:sp>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674527"/>
            <a:ext cx="7041842" cy="1085382"/>
          </a:xfrm>
        </p:spPr>
        <p:txBody>
          <a:bodyPr>
            <a:normAutofit/>
          </a:bodyPr>
          <a:lstStyle/>
          <a:p>
            <a:r>
              <a:rPr lang="zh-TW" altLang="en-US" sz="4000" b="1" dirty="0">
                <a:latin typeface="微軟正黑體" panose="020B0604030504040204" pitchFamily="34" charset="-120"/>
                <a:ea typeface="微軟正黑體" panose="020B0604030504040204" pitchFamily="34" charset="-120"/>
              </a:rPr>
              <a:t>各模型績效</a:t>
            </a:r>
          </a:p>
        </p:txBody>
      </p:sp>
      <p:sp>
        <p:nvSpPr>
          <p:cNvPr id="4" name="內容版面配置區 2">
            <a:extLst>
              <a:ext uri="{FF2B5EF4-FFF2-40B4-BE49-F238E27FC236}">
                <a16:creationId xmlns:a16="http://schemas.microsoft.com/office/drawing/2014/main" id="{0218C2A2-1239-C523-75C7-BC72B694BD6E}"/>
              </a:ext>
            </a:extLst>
          </p:cNvPr>
          <p:cNvSpPr txBox="1">
            <a:spLocks/>
          </p:cNvSpPr>
          <p:nvPr/>
        </p:nvSpPr>
        <p:spPr>
          <a:xfrm>
            <a:off x="550726" y="1759909"/>
            <a:ext cx="8490985" cy="5878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DDDA6069-7F46-3FA9-2130-F7AD0EAFFF1D}"/>
              </a:ext>
            </a:extLst>
          </p:cNvPr>
          <p:cNvSpPr/>
          <p:nvPr/>
        </p:nvSpPr>
        <p:spPr>
          <a:xfrm>
            <a:off x="4409612" y="1469"/>
            <a:ext cx="1188869"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LSTM</a:t>
            </a:r>
            <a:endPar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sp>
        <p:nvSpPr>
          <p:cNvPr id="6" name="矩形 5">
            <a:extLst>
              <a:ext uri="{FF2B5EF4-FFF2-40B4-BE49-F238E27FC236}">
                <a16:creationId xmlns:a16="http://schemas.microsoft.com/office/drawing/2014/main" id="{C418F417-17FC-002E-F303-EC6E67F01B95}"/>
              </a:ext>
            </a:extLst>
          </p:cNvPr>
          <p:cNvSpPr/>
          <p:nvPr/>
        </p:nvSpPr>
        <p:spPr>
          <a:xfrm>
            <a:off x="5961126" y="1469"/>
            <a:ext cx="139318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最大化效用</a:t>
            </a:r>
          </a:p>
        </p:txBody>
      </p:sp>
      <p:sp>
        <p:nvSpPr>
          <p:cNvPr id="8" name="矩形 7">
            <a:extLst>
              <a:ext uri="{FF2B5EF4-FFF2-40B4-BE49-F238E27FC236}">
                <a16:creationId xmlns:a16="http://schemas.microsoft.com/office/drawing/2014/main" id="{290C8819-8DD2-FDCB-D7C4-BDCBBEA7CA85}"/>
              </a:ext>
            </a:extLst>
          </p:cNvPr>
          <p:cNvSpPr/>
          <p:nvPr/>
        </p:nvSpPr>
        <p:spPr>
          <a:xfrm>
            <a:off x="2858097" y="1469"/>
            <a:ext cx="1188870"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B-L</a:t>
            </a:r>
            <a:endPar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sp>
        <p:nvSpPr>
          <p:cNvPr id="9" name="矩形 8">
            <a:extLst>
              <a:ext uri="{FF2B5EF4-FFF2-40B4-BE49-F238E27FC236}">
                <a16:creationId xmlns:a16="http://schemas.microsoft.com/office/drawing/2014/main" id="{774B0F93-A7F3-E897-42F5-BEC1E5C588AB}"/>
              </a:ext>
            </a:extLst>
          </p:cNvPr>
          <p:cNvSpPr/>
          <p:nvPr/>
        </p:nvSpPr>
        <p:spPr>
          <a:xfrm>
            <a:off x="7638037" y="1469"/>
            <a:ext cx="139318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最小化波動</a:t>
            </a:r>
          </a:p>
        </p:txBody>
      </p:sp>
      <p:sp>
        <p:nvSpPr>
          <p:cNvPr id="2" name="內容版面配置區 2">
            <a:extLst>
              <a:ext uri="{FF2B5EF4-FFF2-40B4-BE49-F238E27FC236}">
                <a16:creationId xmlns:a16="http://schemas.microsoft.com/office/drawing/2014/main" id="{2CFC08A4-204B-70DC-2513-17A94439E4BD}"/>
              </a:ext>
            </a:extLst>
          </p:cNvPr>
          <p:cNvSpPr txBox="1">
            <a:spLocks/>
          </p:cNvSpPr>
          <p:nvPr/>
        </p:nvSpPr>
        <p:spPr>
          <a:xfrm>
            <a:off x="360083" y="1754466"/>
            <a:ext cx="8671135" cy="46910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TW" altLang="en-US" sz="2000" dirty="0">
                <a:solidFill>
                  <a:prstClr val="black"/>
                </a:solidFill>
                <a:latin typeface="微軟正黑體" panose="020B0604030504040204" pitchFamily="34" charset="-120"/>
                <a:ea typeface="微軟正黑體" panose="020B0604030504040204" pitchFamily="34" charset="-120"/>
              </a:rPr>
              <a:t>除了最大回檔</a:t>
            </a:r>
            <a:r>
              <a:rPr lang="en-US" altLang="zh-TW" sz="2000" dirty="0">
                <a:solidFill>
                  <a:prstClr val="black"/>
                </a:solidFill>
                <a:latin typeface="微軟正黑體" panose="020B0604030504040204" pitchFamily="34" charset="-120"/>
                <a:ea typeface="微軟正黑體" panose="020B0604030504040204" pitchFamily="34" charset="-120"/>
              </a:rPr>
              <a:t>(MDD)</a:t>
            </a:r>
            <a:r>
              <a:rPr lang="zh-TW" altLang="en-US" sz="2000" dirty="0">
                <a:solidFill>
                  <a:prstClr val="black"/>
                </a:solidFill>
                <a:latin typeface="微軟正黑體" panose="020B0604030504040204" pitchFamily="34" charset="-120"/>
                <a:ea typeface="微軟正黑體" panose="020B0604030504040204" pitchFamily="34" charset="-120"/>
              </a:rPr>
              <a:t>項目以外，</a:t>
            </a:r>
            <a:r>
              <a:rPr lang="en-US" altLang="zh-TW" sz="2000" dirty="0">
                <a:solidFill>
                  <a:prstClr val="black"/>
                </a:solidFill>
                <a:latin typeface="微軟正黑體" panose="020B0604030504040204" pitchFamily="34" charset="-120"/>
                <a:ea typeface="微軟正黑體" panose="020B0604030504040204" pitchFamily="34" charset="-120"/>
              </a:rPr>
              <a:t>B-L</a:t>
            </a:r>
            <a:r>
              <a:rPr lang="zh-TW" altLang="en-US" sz="2000" dirty="0">
                <a:solidFill>
                  <a:prstClr val="black"/>
                </a:solidFill>
                <a:latin typeface="微軟正黑體" panose="020B0604030504040204" pitchFamily="34" charset="-120"/>
                <a:ea typeface="微軟正黑體" panose="020B0604030504040204" pitchFamily="34" charset="-120"/>
              </a:rPr>
              <a:t>模型之累積報酬、</a:t>
            </a:r>
            <a:r>
              <a:rPr lang="en-US" altLang="zh-TW" sz="2000" dirty="0">
                <a:solidFill>
                  <a:prstClr val="black"/>
                </a:solidFill>
                <a:latin typeface="微軟正黑體" panose="020B0604030504040204" pitchFamily="34" charset="-120"/>
                <a:ea typeface="微軟正黑體" panose="020B0604030504040204" pitchFamily="34" charset="-120"/>
              </a:rPr>
              <a:t>CAGR</a:t>
            </a:r>
            <a:r>
              <a:rPr lang="zh-TW" altLang="en-US" sz="2000" dirty="0">
                <a:solidFill>
                  <a:prstClr val="black"/>
                </a:solidFill>
                <a:latin typeface="微軟正黑體" panose="020B0604030504040204" pitchFamily="34" charset="-120"/>
                <a:ea typeface="微軟正黑體" panose="020B0604030504040204" pitchFamily="34" charset="-120"/>
              </a:rPr>
              <a:t>與夏普比率，皆較其他模型優秀</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10" name="表格 9">
            <a:extLst>
              <a:ext uri="{FF2B5EF4-FFF2-40B4-BE49-F238E27FC236}">
                <a16:creationId xmlns:a16="http://schemas.microsoft.com/office/drawing/2014/main" id="{05434D7B-2BDD-BAA0-DDAC-670F0BD5A4B1}"/>
              </a:ext>
            </a:extLst>
          </p:cNvPr>
          <p:cNvGraphicFramePr>
            <a:graphicFrameLocks noGrp="1"/>
          </p:cNvGraphicFramePr>
          <p:nvPr>
            <p:extLst>
              <p:ext uri="{D42A27DB-BD31-4B8C-83A1-F6EECF244321}">
                <p14:modId xmlns:p14="http://schemas.microsoft.com/office/powerpoint/2010/main" val="1008898345"/>
              </p:ext>
            </p:extLst>
          </p:nvPr>
        </p:nvGraphicFramePr>
        <p:xfrm>
          <a:off x="1163128" y="2581099"/>
          <a:ext cx="6703443" cy="2614152"/>
        </p:xfrm>
        <a:graphic>
          <a:graphicData uri="http://schemas.openxmlformats.org/drawingml/2006/table">
            <a:tbl>
              <a:tblPr firstRow="1" bandRow="1">
                <a:tableStyleId>{5C22544A-7EE6-4342-B048-85BDC9FD1C3A}</a:tableStyleId>
              </a:tblPr>
              <a:tblGrid>
                <a:gridCol w="1831920">
                  <a:extLst>
                    <a:ext uri="{9D8B030D-6E8A-4147-A177-3AD203B41FA5}">
                      <a16:colId xmlns:a16="http://schemas.microsoft.com/office/drawing/2014/main" val="1642337562"/>
                    </a:ext>
                  </a:extLst>
                </a:gridCol>
                <a:gridCol w="1290432">
                  <a:extLst>
                    <a:ext uri="{9D8B030D-6E8A-4147-A177-3AD203B41FA5}">
                      <a16:colId xmlns:a16="http://schemas.microsoft.com/office/drawing/2014/main" val="2541409392"/>
                    </a:ext>
                  </a:extLst>
                </a:gridCol>
                <a:gridCol w="1162138">
                  <a:extLst>
                    <a:ext uri="{9D8B030D-6E8A-4147-A177-3AD203B41FA5}">
                      <a16:colId xmlns:a16="http://schemas.microsoft.com/office/drawing/2014/main" val="1377919511"/>
                    </a:ext>
                  </a:extLst>
                </a:gridCol>
                <a:gridCol w="1157593">
                  <a:extLst>
                    <a:ext uri="{9D8B030D-6E8A-4147-A177-3AD203B41FA5}">
                      <a16:colId xmlns:a16="http://schemas.microsoft.com/office/drawing/2014/main" val="3005704571"/>
                    </a:ext>
                  </a:extLst>
                </a:gridCol>
                <a:gridCol w="1261360">
                  <a:extLst>
                    <a:ext uri="{9D8B030D-6E8A-4147-A177-3AD203B41FA5}">
                      <a16:colId xmlns:a16="http://schemas.microsoft.com/office/drawing/2014/main" val="2337307247"/>
                    </a:ext>
                  </a:extLst>
                </a:gridCol>
              </a:tblGrid>
              <a:tr h="0">
                <a:tc>
                  <a:txBody>
                    <a:bodyPr/>
                    <a:lstStyle/>
                    <a:p>
                      <a:pPr algn="ctr"/>
                      <a:r>
                        <a:rPr lang="zh-TW" altLang="en-US" sz="1600" dirty="0">
                          <a:solidFill>
                            <a:schemeClr val="tx1"/>
                          </a:solidFill>
                          <a:latin typeface="Microsoft JhengHei" panose="020B0604030504040204" pitchFamily="34" charset="-120"/>
                          <a:ea typeface="Microsoft JhengHei" panose="020B0604030504040204" pitchFamily="34" charset="-120"/>
                        </a:rPr>
                        <a:t>模型</a:t>
                      </a:r>
                      <a:r>
                        <a:rPr lang="en-US" altLang="zh-TW" sz="1600" dirty="0">
                          <a:solidFill>
                            <a:schemeClr val="tx1"/>
                          </a:solidFill>
                          <a:latin typeface="Microsoft JhengHei" panose="020B0604030504040204" pitchFamily="34" charset="-120"/>
                          <a:ea typeface="Microsoft JhengHei" panose="020B0604030504040204" pitchFamily="34" charset="-120"/>
                        </a:rPr>
                        <a:t>\</a:t>
                      </a:r>
                      <a:r>
                        <a:rPr lang="zh-TW" altLang="en-US" sz="1600" dirty="0">
                          <a:solidFill>
                            <a:schemeClr val="tx1"/>
                          </a:solidFill>
                          <a:latin typeface="Microsoft JhengHei" panose="020B0604030504040204" pitchFamily="34" charset="-120"/>
                          <a:ea typeface="Microsoft JhengHei" panose="020B0604030504040204" pitchFamily="34" charset="-120"/>
                        </a:rPr>
                        <a:t>比較項目</a:t>
                      </a:r>
                    </a:p>
                  </a:txBody>
                  <a:tcPr anchor="ctr">
                    <a:solidFill>
                      <a:schemeClr val="accent6">
                        <a:lumMod val="60000"/>
                        <a:lumOff val="40000"/>
                      </a:schemeClr>
                    </a:solidFill>
                  </a:tcPr>
                </a:tc>
                <a:tc>
                  <a:txBody>
                    <a:bodyPr/>
                    <a:lstStyle/>
                    <a:p>
                      <a:pPr algn="ctr"/>
                      <a:r>
                        <a:rPr lang="zh-TW" altLang="en-US" sz="1600" b="0" i="0" kern="1200" dirty="0">
                          <a:solidFill>
                            <a:schemeClr val="tx1"/>
                          </a:solidFill>
                          <a:effectLst/>
                          <a:latin typeface="Microsoft JhengHei" panose="020B0604030504040204" pitchFamily="34" charset="-120"/>
                          <a:ea typeface="Microsoft JhengHei" panose="020B0604030504040204" pitchFamily="34" charset="-120"/>
                          <a:cs typeface="+mn-cs"/>
                        </a:rPr>
                        <a:t>累積報酬</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solidFill>
                      <a:schemeClr val="accent6">
                        <a:lumMod val="60000"/>
                        <a:lumOff val="40000"/>
                      </a:schemeClr>
                    </a:solidFill>
                  </a:tcPr>
                </a:tc>
                <a:tc>
                  <a:txBody>
                    <a:bodyPr/>
                    <a:lstStyle/>
                    <a:p>
                      <a:pPr algn="ctr"/>
                      <a:r>
                        <a:rPr lang="en" altLang="zh-TW" sz="1600" b="0" i="0" kern="1200" dirty="0">
                          <a:solidFill>
                            <a:schemeClr val="tx1"/>
                          </a:solidFill>
                          <a:effectLst/>
                          <a:latin typeface="Microsoft JhengHei" panose="020B0604030504040204" pitchFamily="34" charset="-120"/>
                          <a:ea typeface="Microsoft JhengHei" panose="020B0604030504040204" pitchFamily="34" charset="-120"/>
                          <a:cs typeface="+mn-cs"/>
                        </a:rPr>
                        <a:t>CAGR</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solidFill>
                      <a:schemeClr val="accent6">
                        <a:lumMod val="60000"/>
                        <a:lumOff val="40000"/>
                      </a:schemeClr>
                    </a:solidFill>
                  </a:tcPr>
                </a:tc>
                <a:tc>
                  <a:txBody>
                    <a:bodyPr/>
                    <a:lstStyle/>
                    <a:p>
                      <a:pPr algn="ctr"/>
                      <a:r>
                        <a:rPr lang="zh-TW" altLang="en-US" sz="1600" b="0" i="0" kern="1200" dirty="0">
                          <a:solidFill>
                            <a:schemeClr val="tx1"/>
                          </a:solidFill>
                          <a:effectLst/>
                          <a:latin typeface="Microsoft JhengHei" panose="020B0604030504040204" pitchFamily="34" charset="-120"/>
                          <a:ea typeface="Microsoft JhengHei" panose="020B0604030504040204" pitchFamily="34" charset="-120"/>
                          <a:cs typeface="+mn-cs"/>
                        </a:rPr>
                        <a:t>夏普比率</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solidFill>
                      <a:schemeClr val="accent6">
                        <a:lumMod val="60000"/>
                        <a:lumOff val="40000"/>
                      </a:schemeClr>
                    </a:solidFill>
                  </a:tcPr>
                </a:tc>
                <a:tc>
                  <a:txBody>
                    <a:bodyPr/>
                    <a:lstStyle/>
                    <a:p>
                      <a:pPr algn="ctr"/>
                      <a:r>
                        <a:rPr lang="en-US" altLang="zh-TW" sz="1600" dirty="0">
                          <a:solidFill>
                            <a:schemeClr val="tx1"/>
                          </a:solidFill>
                          <a:latin typeface="Microsoft JhengHei" panose="020B0604030504040204" pitchFamily="34" charset="-120"/>
                          <a:ea typeface="Microsoft JhengHei" panose="020B0604030504040204" pitchFamily="34" charset="-120"/>
                        </a:rPr>
                        <a:t>MDD</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solidFill>
                      <a:schemeClr val="accent6">
                        <a:lumMod val="60000"/>
                        <a:lumOff val="40000"/>
                      </a:schemeClr>
                    </a:solidFill>
                  </a:tcPr>
                </a:tc>
                <a:extLst>
                  <a:ext uri="{0D108BD9-81ED-4DB2-BD59-A6C34878D82A}">
                    <a16:rowId xmlns:a16="http://schemas.microsoft.com/office/drawing/2014/main" val="769133450"/>
                  </a:ext>
                </a:extLst>
              </a:tr>
              <a:tr h="569718">
                <a:tc>
                  <a:txBody>
                    <a:bodyPr/>
                    <a:lstStyle/>
                    <a:p>
                      <a:pPr algn="ctr"/>
                      <a:r>
                        <a:rPr lang="en" altLang="zh-TW" sz="1600" dirty="0">
                          <a:latin typeface="Microsoft JhengHei" panose="020B0604030504040204" pitchFamily="34" charset="-120"/>
                          <a:ea typeface="Microsoft JhengHei" panose="020B0604030504040204" pitchFamily="34" charset="-120"/>
                        </a:rPr>
                        <a:t>B-L</a:t>
                      </a:r>
                    </a:p>
                  </a:txBody>
                  <a:tcPr anchor="ctr">
                    <a:solidFill>
                      <a:schemeClr val="accent6">
                        <a:lumMod val="40000"/>
                        <a:lumOff val="60000"/>
                      </a:schemeClr>
                    </a:solidFill>
                  </a:tcPr>
                </a:tc>
                <a:tc>
                  <a:txBody>
                    <a:bodyPr/>
                    <a:lstStyle/>
                    <a:p>
                      <a:pPr algn="ctr"/>
                      <a:r>
                        <a:rPr lang="en-US" altLang="zh-TW" sz="1600" b="1" i="0" kern="1200" dirty="0">
                          <a:solidFill>
                            <a:schemeClr val="accent1">
                              <a:lumMod val="75000"/>
                            </a:schemeClr>
                          </a:solidFill>
                          <a:effectLst/>
                          <a:latin typeface="Microsoft JhengHei" panose="020B0604030504040204" pitchFamily="34" charset="-120"/>
                          <a:ea typeface="Microsoft JhengHei" panose="020B0604030504040204" pitchFamily="34" charset="-120"/>
                          <a:cs typeface="+mn-cs"/>
                        </a:rPr>
                        <a:t>466.09%</a:t>
                      </a:r>
                      <a:endParaRPr lang="zh-TW" altLang="en-US" sz="1600" b="1" dirty="0">
                        <a:solidFill>
                          <a:schemeClr val="accent1">
                            <a:lumMod val="75000"/>
                          </a:schemeClr>
                        </a:solidFill>
                        <a:latin typeface="Microsoft JhengHei" panose="020B0604030504040204" pitchFamily="34" charset="-120"/>
                        <a:ea typeface="Microsoft JhengHei" panose="020B0604030504040204" pitchFamily="34" charset="-120"/>
                      </a:endParaRPr>
                    </a:p>
                  </a:txBody>
                  <a:tcPr anchor="ctr">
                    <a:solidFill>
                      <a:schemeClr val="accent5">
                        <a:lumMod val="40000"/>
                        <a:lumOff val="60000"/>
                      </a:schemeClr>
                    </a:solidFill>
                  </a:tcPr>
                </a:tc>
                <a:tc>
                  <a:txBody>
                    <a:bodyPr/>
                    <a:lstStyle/>
                    <a:p>
                      <a:pPr algn="ctr"/>
                      <a:r>
                        <a:rPr lang="en-US" altLang="zh-TW" sz="1600" b="1" i="0" kern="1200" dirty="0">
                          <a:solidFill>
                            <a:schemeClr val="accent1">
                              <a:lumMod val="75000"/>
                            </a:schemeClr>
                          </a:solidFill>
                          <a:effectLst/>
                          <a:latin typeface="Microsoft JhengHei" panose="020B0604030504040204" pitchFamily="34" charset="-120"/>
                          <a:ea typeface="Microsoft JhengHei" panose="020B0604030504040204" pitchFamily="34" charset="-120"/>
                          <a:cs typeface="+mn-cs"/>
                        </a:rPr>
                        <a:t>31.94%</a:t>
                      </a:r>
                      <a:endParaRPr lang="zh-TW" altLang="en-US" sz="1600" b="1" dirty="0">
                        <a:solidFill>
                          <a:schemeClr val="accent1">
                            <a:lumMod val="75000"/>
                          </a:schemeClr>
                        </a:solidFill>
                        <a:latin typeface="Microsoft JhengHei" panose="020B0604030504040204" pitchFamily="34" charset="-120"/>
                        <a:ea typeface="Microsoft JhengHei" panose="020B0604030504040204" pitchFamily="34" charset="-120"/>
                      </a:endParaRPr>
                    </a:p>
                  </a:txBody>
                  <a:tcPr anchor="ctr">
                    <a:solidFill>
                      <a:schemeClr val="accent5">
                        <a:lumMod val="40000"/>
                        <a:lumOff val="60000"/>
                      </a:schemeClr>
                    </a:solidFill>
                  </a:tcPr>
                </a:tc>
                <a:tc>
                  <a:txBody>
                    <a:bodyPr/>
                    <a:lstStyle/>
                    <a:p>
                      <a:pPr algn="ctr"/>
                      <a:r>
                        <a:rPr lang="en-US" altLang="zh-TW" sz="1600" b="1" dirty="0">
                          <a:solidFill>
                            <a:schemeClr val="accent1">
                              <a:lumMod val="75000"/>
                            </a:schemeClr>
                          </a:solidFill>
                          <a:latin typeface="Microsoft JhengHei" panose="020B0604030504040204" pitchFamily="34" charset="-120"/>
                          <a:ea typeface="Microsoft JhengHei" panose="020B0604030504040204" pitchFamily="34" charset="-120"/>
                        </a:rPr>
                        <a:t>2.06</a:t>
                      </a:r>
                      <a:endParaRPr lang="zh-TW" altLang="en-US" sz="1600" b="1" dirty="0">
                        <a:solidFill>
                          <a:schemeClr val="accent1">
                            <a:lumMod val="75000"/>
                          </a:schemeClr>
                        </a:solidFill>
                        <a:latin typeface="Microsoft JhengHei" panose="020B0604030504040204" pitchFamily="34" charset="-120"/>
                        <a:ea typeface="Microsoft JhengHei" panose="020B0604030504040204" pitchFamily="34" charset="-120"/>
                      </a:endParaRPr>
                    </a:p>
                  </a:txBody>
                  <a:tcPr anchor="ctr">
                    <a:solidFill>
                      <a:schemeClr val="accent5">
                        <a:lumMod val="40000"/>
                        <a:lumOff val="60000"/>
                      </a:schemeClr>
                    </a:solidFill>
                  </a:tcPr>
                </a:tc>
                <a:tc>
                  <a:txBody>
                    <a:bodyPr/>
                    <a:lstStyle/>
                    <a:p>
                      <a:pPr algn="ctr"/>
                      <a:r>
                        <a:rPr lang="en-US" altLang="zh-TW" sz="1600" b="0" i="0" kern="1200" dirty="0">
                          <a:solidFill>
                            <a:schemeClr val="dk1"/>
                          </a:solidFill>
                          <a:effectLst/>
                          <a:latin typeface="Microsoft JhengHei" panose="020B0604030504040204" pitchFamily="34" charset="-120"/>
                          <a:ea typeface="Microsoft JhengHei" panose="020B0604030504040204" pitchFamily="34" charset="-120"/>
                          <a:cs typeface="+mn-cs"/>
                        </a:rPr>
                        <a:t>-25.75%</a:t>
                      </a:r>
                      <a:endParaRPr lang="zh-TW" altLang="en-US" sz="1600" dirty="0">
                        <a:latin typeface="Microsoft JhengHei" panose="020B0604030504040204" pitchFamily="34" charset="-120"/>
                        <a:ea typeface="Microsoft JhengHei" panose="020B0604030504040204" pitchFamily="34" charset="-120"/>
                      </a:endParaRPr>
                    </a:p>
                  </a:txBody>
                  <a:tcPr anchor="ctr">
                    <a:solidFill>
                      <a:schemeClr val="accent6">
                        <a:lumMod val="40000"/>
                        <a:lumOff val="60000"/>
                      </a:schemeClr>
                    </a:solidFill>
                  </a:tcPr>
                </a:tc>
                <a:extLst>
                  <a:ext uri="{0D108BD9-81ED-4DB2-BD59-A6C34878D82A}">
                    <a16:rowId xmlns:a16="http://schemas.microsoft.com/office/drawing/2014/main" val="2783350347"/>
                  </a:ext>
                </a:extLst>
              </a:tr>
              <a:tr h="569718">
                <a:tc>
                  <a:txBody>
                    <a:bodyPr/>
                    <a:lstStyle/>
                    <a:p>
                      <a:pPr algn="ctr"/>
                      <a:r>
                        <a:rPr lang="en" altLang="zh-TW" sz="1600" dirty="0">
                          <a:latin typeface="Microsoft JhengHei" panose="020B0604030504040204" pitchFamily="34" charset="-120"/>
                          <a:ea typeface="Microsoft JhengHei" panose="020B0604030504040204" pitchFamily="34" charset="-120"/>
                        </a:rPr>
                        <a:t>LSTM</a:t>
                      </a:r>
                    </a:p>
                  </a:txBody>
                  <a:tcPr anchor="ctr">
                    <a:solidFill>
                      <a:schemeClr val="accent6">
                        <a:lumMod val="40000"/>
                        <a:lumOff val="60000"/>
                      </a:schemeClr>
                    </a:solidFill>
                  </a:tcPr>
                </a:tc>
                <a:tc>
                  <a:txBody>
                    <a:bodyPr/>
                    <a:lstStyle/>
                    <a:p>
                      <a:pPr algn="ctr"/>
                      <a:r>
                        <a:rPr lang="en-US" altLang="zh-TW" sz="1600" b="0" i="0" kern="1200" dirty="0">
                          <a:solidFill>
                            <a:schemeClr val="dk1"/>
                          </a:solidFill>
                          <a:effectLst/>
                          <a:latin typeface="Microsoft JhengHei" panose="020B0604030504040204" pitchFamily="34" charset="-120"/>
                          <a:ea typeface="Microsoft JhengHei" panose="020B0604030504040204" pitchFamily="34" charset="-120"/>
                          <a:cs typeface="+mn-cs"/>
                        </a:rPr>
                        <a:t>134.79%</a:t>
                      </a:r>
                      <a:endParaRPr lang="zh-TW" altLang="en-US" sz="1600" b="0" dirty="0">
                        <a:latin typeface="Microsoft JhengHei" panose="020B0604030504040204" pitchFamily="34" charset="-120"/>
                        <a:ea typeface="Microsoft JhengHei" panose="020B0604030504040204" pitchFamily="34" charset="-120"/>
                      </a:endParaRPr>
                    </a:p>
                  </a:txBody>
                  <a:tcPr anchor="ctr">
                    <a:solidFill>
                      <a:schemeClr val="accent6">
                        <a:lumMod val="40000"/>
                        <a:lumOff val="60000"/>
                      </a:schemeClr>
                    </a:solidFill>
                  </a:tcPr>
                </a:tc>
                <a:tc>
                  <a:txBody>
                    <a:bodyPr/>
                    <a:lstStyle/>
                    <a:p>
                      <a:pPr algn="ctr"/>
                      <a:r>
                        <a:rPr lang="en-US" altLang="zh-TW" sz="1600" b="0" i="0" kern="1200" dirty="0">
                          <a:solidFill>
                            <a:schemeClr val="dk1"/>
                          </a:solidFill>
                          <a:effectLst/>
                          <a:latin typeface="Microsoft JhengHei" panose="020B0604030504040204" pitchFamily="34" charset="-120"/>
                          <a:ea typeface="Microsoft JhengHei" panose="020B0604030504040204" pitchFamily="34" charset="-120"/>
                          <a:cs typeface="+mn-cs"/>
                        </a:rPr>
                        <a:t>14.76%</a:t>
                      </a:r>
                      <a:endParaRPr lang="zh-TW" altLang="en-US" sz="1600" b="0" dirty="0">
                        <a:latin typeface="Microsoft JhengHei" panose="020B0604030504040204" pitchFamily="34" charset="-120"/>
                        <a:ea typeface="Microsoft JhengHei" panose="020B0604030504040204" pitchFamily="34" charset="-120"/>
                      </a:endParaRPr>
                    </a:p>
                  </a:txBody>
                  <a:tcPr anchor="ctr">
                    <a:solidFill>
                      <a:schemeClr val="accent6">
                        <a:lumMod val="40000"/>
                        <a:lumOff val="60000"/>
                      </a:schemeClr>
                    </a:solidFill>
                  </a:tcPr>
                </a:tc>
                <a:tc>
                  <a:txBody>
                    <a:bodyPr/>
                    <a:lstStyle/>
                    <a:p>
                      <a:pPr algn="ctr"/>
                      <a:r>
                        <a:rPr lang="en-US" altLang="zh-TW" sz="1600" b="0" i="0" kern="1200" dirty="0">
                          <a:solidFill>
                            <a:schemeClr val="dk1"/>
                          </a:solidFill>
                          <a:effectLst/>
                          <a:latin typeface="Microsoft JhengHei" panose="020B0604030504040204" pitchFamily="34" charset="-120"/>
                          <a:ea typeface="Microsoft JhengHei" panose="020B0604030504040204" pitchFamily="34" charset="-120"/>
                          <a:cs typeface="+mn-cs"/>
                        </a:rPr>
                        <a:t>1.22</a:t>
                      </a:r>
                      <a:endParaRPr lang="zh-TW" altLang="en-US" sz="1600" b="0" dirty="0">
                        <a:latin typeface="Microsoft JhengHei" panose="020B0604030504040204" pitchFamily="34" charset="-120"/>
                        <a:ea typeface="Microsoft JhengHei" panose="020B0604030504040204" pitchFamily="34" charset="-120"/>
                      </a:endParaRPr>
                    </a:p>
                  </a:txBody>
                  <a:tcPr anchor="ctr">
                    <a:solidFill>
                      <a:schemeClr val="accent6">
                        <a:lumMod val="40000"/>
                        <a:lumOff val="60000"/>
                      </a:schemeClr>
                    </a:solidFill>
                  </a:tcPr>
                </a:tc>
                <a:tc>
                  <a:txBody>
                    <a:bodyPr/>
                    <a:lstStyle/>
                    <a:p>
                      <a:pPr algn="ctr"/>
                      <a:r>
                        <a:rPr lang="en-US" altLang="zh-TW" sz="1600" b="0" i="0" kern="1200" dirty="0">
                          <a:solidFill>
                            <a:schemeClr val="dk1"/>
                          </a:solidFill>
                          <a:effectLst/>
                          <a:latin typeface="Microsoft JhengHei" panose="020B0604030504040204" pitchFamily="34" charset="-120"/>
                          <a:ea typeface="Microsoft JhengHei" panose="020B0604030504040204" pitchFamily="34" charset="-120"/>
                          <a:cs typeface="+mn-cs"/>
                        </a:rPr>
                        <a:t>-24.02%</a:t>
                      </a:r>
                      <a:endParaRPr lang="zh-TW" altLang="en-US" sz="1600" b="0" dirty="0">
                        <a:latin typeface="Microsoft JhengHei" panose="020B0604030504040204" pitchFamily="34" charset="-120"/>
                        <a:ea typeface="Microsoft JhengHei" panose="020B0604030504040204" pitchFamily="34" charset="-120"/>
                      </a:endParaRPr>
                    </a:p>
                  </a:txBody>
                  <a:tcPr anchor="ctr">
                    <a:solidFill>
                      <a:schemeClr val="accent6">
                        <a:lumMod val="40000"/>
                        <a:lumOff val="60000"/>
                      </a:schemeClr>
                    </a:solidFill>
                  </a:tcPr>
                </a:tc>
                <a:extLst>
                  <a:ext uri="{0D108BD9-81ED-4DB2-BD59-A6C34878D82A}">
                    <a16:rowId xmlns:a16="http://schemas.microsoft.com/office/drawing/2014/main" val="2505511263"/>
                  </a:ext>
                </a:extLst>
              </a:tr>
              <a:tr h="569718">
                <a:tc>
                  <a:txBody>
                    <a:bodyPr/>
                    <a:lstStyle/>
                    <a:p>
                      <a:pPr algn="ctr"/>
                      <a:r>
                        <a:rPr lang="zh-TW" altLang="en-US" sz="1600" dirty="0">
                          <a:latin typeface="Microsoft JhengHei" panose="020B0604030504040204" pitchFamily="34" charset="-120"/>
                          <a:ea typeface="Microsoft JhengHei" panose="020B0604030504040204" pitchFamily="34" charset="-120"/>
                        </a:rPr>
                        <a:t>最大化效用</a:t>
                      </a:r>
                    </a:p>
                  </a:txBody>
                  <a:tcPr anchor="ctr">
                    <a:solidFill>
                      <a:schemeClr val="accent6">
                        <a:lumMod val="40000"/>
                        <a:lumOff val="60000"/>
                      </a:schemeClr>
                    </a:solidFill>
                  </a:tcPr>
                </a:tc>
                <a:tc>
                  <a:txBody>
                    <a:bodyPr/>
                    <a:lstStyle/>
                    <a:p>
                      <a:pPr algn="ctr"/>
                      <a:r>
                        <a:rPr lang="en-US" altLang="zh-TW" sz="1800" b="0" i="0" kern="1200" dirty="0">
                          <a:solidFill>
                            <a:schemeClr val="dk1"/>
                          </a:solidFill>
                          <a:effectLst/>
                          <a:latin typeface="+mn-lt"/>
                          <a:ea typeface="+mn-ea"/>
                          <a:cs typeface="+mn-cs"/>
                        </a:rPr>
                        <a:t>169.13%</a:t>
                      </a:r>
                      <a:endParaRPr lang="zh-TW" altLang="en-US" sz="1600" b="0" dirty="0">
                        <a:latin typeface="Microsoft JhengHei" panose="020B0604030504040204" pitchFamily="34" charset="-120"/>
                        <a:ea typeface="Microsoft JhengHei" panose="020B0604030504040204" pitchFamily="34" charset="-120"/>
                      </a:endParaRPr>
                    </a:p>
                  </a:txBody>
                  <a:tcPr anchor="ctr">
                    <a:solidFill>
                      <a:schemeClr val="accent6">
                        <a:lumMod val="40000"/>
                        <a:lumOff val="60000"/>
                      </a:schemeClr>
                    </a:solidFill>
                  </a:tcPr>
                </a:tc>
                <a:tc>
                  <a:txBody>
                    <a:bodyPr/>
                    <a:lstStyle/>
                    <a:p>
                      <a:pPr algn="ctr"/>
                      <a:r>
                        <a:rPr lang="en-US" altLang="zh-TW" sz="1800" b="0" i="0" kern="1200" dirty="0">
                          <a:solidFill>
                            <a:schemeClr val="dk1"/>
                          </a:solidFill>
                          <a:effectLst/>
                          <a:latin typeface="+mn-lt"/>
                          <a:ea typeface="+mn-ea"/>
                          <a:cs typeface="+mn-cs"/>
                        </a:rPr>
                        <a:t>17.15% </a:t>
                      </a:r>
                      <a:endParaRPr lang="zh-TW" altLang="en-US" sz="1600" b="0" dirty="0">
                        <a:latin typeface="Microsoft JhengHei" panose="020B0604030504040204" pitchFamily="34" charset="-120"/>
                        <a:ea typeface="Microsoft JhengHei" panose="020B0604030504040204" pitchFamily="34" charset="-120"/>
                      </a:endParaRPr>
                    </a:p>
                  </a:txBody>
                  <a:tcPr anchor="ctr">
                    <a:solidFill>
                      <a:schemeClr val="accent6">
                        <a:lumMod val="40000"/>
                        <a:lumOff val="60000"/>
                      </a:schemeClr>
                    </a:solidFill>
                  </a:tcPr>
                </a:tc>
                <a:tc>
                  <a:txBody>
                    <a:bodyPr/>
                    <a:lstStyle/>
                    <a:p>
                      <a:pPr algn="ctr"/>
                      <a:r>
                        <a:rPr lang="en-US" altLang="zh-TW" sz="1800" b="0" i="0" kern="1200" dirty="0">
                          <a:solidFill>
                            <a:schemeClr val="dk1"/>
                          </a:solidFill>
                          <a:effectLst/>
                          <a:latin typeface="+mn-lt"/>
                          <a:ea typeface="+mn-ea"/>
                          <a:cs typeface="+mn-cs"/>
                        </a:rPr>
                        <a:t>1.72</a:t>
                      </a:r>
                      <a:endParaRPr lang="zh-TW" altLang="en-US" sz="1600" b="0" dirty="0">
                        <a:latin typeface="Microsoft JhengHei" panose="020B0604030504040204" pitchFamily="34" charset="-120"/>
                        <a:ea typeface="Microsoft JhengHei" panose="020B0604030504040204" pitchFamily="34" charset="-120"/>
                      </a:endParaRPr>
                    </a:p>
                  </a:txBody>
                  <a:tcPr anchor="ctr">
                    <a:solidFill>
                      <a:schemeClr val="accent6">
                        <a:lumMod val="40000"/>
                        <a:lumOff val="60000"/>
                      </a:schemeClr>
                    </a:solidFill>
                  </a:tcPr>
                </a:tc>
                <a:tc>
                  <a:txBody>
                    <a:bodyPr/>
                    <a:lstStyle/>
                    <a:p>
                      <a:pPr algn="ctr"/>
                      <a:r>
                        <a:rPr lang="en-US" altLang="zh-TW" sz="1800" b="0" i="0" kern="1200" dirty="0">
                          <a:solidFill>
                            <a:schemeClr val="accent1">
                              <a:lumMod val="75000"/>
                            </a:schemeClr>
                          </a:solidFill>
                          <a:effectLst/>
                          <a:latin typeface="+mn-lt"/>
                          <a:ea typeface="+mn-ea"/>
                          <a:cs typeface="+mn-cs"/>
                        </a:rPr>
                        <a:t>-23.09%</a:t>
                      </a:r>
                      <a:endParaRPr lang="zh-TW" altLang="en-US" sz="1600" b="0" dirty="0">
                        <a:solidFill>
                          <a:schemeClr val="accent1">
                            <a:lumMod val="75000"/>
                          </a:schemeClr>
                        </a:solidFill>
                        <a:latin typeface="Microsoft JhengHei" panose="020B0604030504040204" pitchFamily="34" charset="-120"/>
                        <a:ea typeface="Microsoft JhengHei" panose="020B0604030504040204" pitchFamily="34" charset="-120"/>
                      </a:endParaRPr>
                    </a:p>
                  </a:txBody>
                  <a:tcPr anchor="ctr">
                    <a:solidFill>
                      <a:schemeClr val="accent5">
                        <a:lumMod val="40000"/>
                        <a:lumOff val="60000"/>
                      </a:schemeClr>
                    </a:solidFill>
                  </a:tcPr>
                </a:tc>
                <a:extLst>
                  <a:ext uri="{0D108BD9-81ED-4DB2-BD59-A6C34878D82A}">
                    <a16:rowId xmlns:a16="http://schemas.microsoft.com/office/drawing/2014/main" val="2408491860"/>
                  </a:ext>
                </a:extLst>
              </a:tr>
              <a:tr h="569718">
                <a:tc>
                  <a:txBody>
                    <a:bodyPr/>
                    <a:lstStyle/>
                    <a:p>
                      <a:pPr algn="ctr"/>
                      <a:r>
                        <a:rPr lang="zh-TW" altLang="en-US" sz="1600" dirty="0">
                          <a:latin typeface="Microsoft JhengHei" panose="020B0604030504040204" pitchFamily="34" charset="-120"/>
                          <a:ea typeface="Microsoft JhengHei" panose="020B0604030504040204" pitchFamily="34" charset="-120"/>
                        </a:rPr>
                        <a:t>最小化波動</a:t>
                      </a:r>
                    </a:p>
                  </a:txBody>
                  <a:tcPr anchor="ctr">
                    <a:solidFill>
                      <a:schemeClr val="accent6">
                        <a:lumMod val="40000"/>
                        <a:lumOff val="60000"/>
                      </a:schemeClr>
                    </a:solidFill>
                  </a:tcPr>
                </a:tc>
                <a:tc>
                  <a:txBody>
                    <a:bodyPr/>
                    <a:lstStyle/>
                    <a:p>
                      <a:pPr algn="ctr"/>
                      <a:r>
                        <a:rPr lang="en-US" altLang="zh-TW" sz="1800" b="0" i="0" kern="1200" dirty="0">
                          <a:solidFill>
                            <a:schemeClr val="dk1"/>
                          </a:solidFill>
                          <a:effectLst/>
                          <a:latin typeface="+mn-lt"/>
                          <a:ea typeface="+mn-ea"/>
                          <a:cs typeface="+mn-cs"/>
                        </a:rPr>
                        <a:t>177.35% </a:t>
                      </a:r>
                      <a:endParaRPr lang="zh-TW" altLang="en-US" sz="1600" b="0" dirty="0">
                        <a:latin typeface="Microsoft JhengHei" panose="020B0604030504040204" pitchFamily="34" charset="-120"/>
                        <a:ea typeface="Microsoft JhengHei" panose="020B0604030504040204" pitchFamily="34" charset="-120"/>
                      </a:endParaRPr>
                    </a:p>
                  </a:txBody>
                  <a:tcPr anchor="ctr">
                    <a:solidFill>
                      <a:schemeClr val="accent6">
                        <a:lumMod val="40000"/>
                        <a:lumOff val="60000"/>
                      </a:schemeClr>
                    </a:solidFill>
                  </a:tcPr>
                </a:tc>
                <a:tc>
                  <a:txBody>
                    <a:bodyPr/>
                    <a:lstStyle/>
                    <a:p>
                      <a:pPr algn="ctr"/>
                      <a:r>
                        <a:rPr lang="en-US" altLang="zh-TW" sz="1800" b="0" i="0" kern="1200" dirty="0">
                          <a:solidFill>
                            <a:schemeClr val="dk1"/>
                          </a:solidFill>
                          <a:effectLst/>
                          <a:latin typeface="+mn-lt"/>
                          <a:ea typeface="+mn-ea"/>
                          <a:cs typeface="+mn-cs"/>
                        </a:rPr>
                        <a:t>17.72% </a:t>
                      </a:r>
                      <a:endParaRPr lang="zh-TW" altLang="en-US" sz="1600" b="0" dirty="0">
                        <a:latin typeface="Microsoft JhengHei" panose="020B0604030504040204" pitchFamily="34" charset="-120"/>
                        <a:ea typeface="Microsoft JhengHei" panose="020B0604030504040204" pitchFamily="34" charset="-120"/>
                      </a:endParaRPr>
                    </a:p>
                  </a:txBody>
                  <a:tcPr anchor="ctr">
                    <a:solidFill>
                      <a:schemeClr val="accent6">
                        <a:lumMod val="40000"/>
                        <a:lumOff val="60000"/>
                      </a:schemeClr>
                    </a:solidFill>
                  </a:tcPr>
                </a:tc>
                <a:tc>
                  <a:txBody>
                    <a:bodyPr/>
                    <a:lstStyle/>
                    <a:p>
                      <a:pPr algn="ctr"/>
                      <a:r>
                        <a:rPr lang="en-US" altLang="zh-TW" sz="1800" b="0" i="0" kern="1200" dirty="0">
                          <a:solidFill>
                            <a:schemeClr val="dk1"/>
                          </a:solidFill>
                          <a:effectLst/>
                          <a:latin typeface="+mn-lt"/>
                          <a:ea typeface="+mn-ea"/>
                          <a:cs typeface="+mn-cs"/>
                        </a:rPr>
                        <a:t>1.74</a:t>
                      </a:r>
                      <a:endParaRPr lang="zh-TW" altLang="en-US" sz="1600" b="0" dirty="0">
                        <a:latin typeface="Microsoft JhengHei" panose="020B0604030504040204" pitchFamily="34" charset="-120"/>
                        <a:ea typeface="Microsoft JhengHei" panose="020B0604030504040204" pitchFamily="34" charset="-120"/>
                      </a:endParaRPr>
                    </a:p>
                  </a:txBody>
                  <a:tcPr anchor="ctr">
                    <a:solidFill>
                      <a:schemeClr val="accent6">
                        <a:lumMod val="40000"/>
                        <a:lumOff val="60000"/>
                      </a:schemeClr>
                    </a:solidFill>
                  </a:tcPr>
                </a:tc>
                <a:tc>
                  <a:txBody>
                    <a:bodyPr/>
                    <a:lstStyle/>
                    <a:p>
                      <a:pPr algn="ctr"/>
                      <a:r>
                        <a:rPr lang="en-US" altLang="zh-TW" sz="1800" b="0" i="0" kern="1200" dirty="0">
                          <a:solidFill>
                            <a:schemeClr val="dk1"/>
                          </a:solidFill>
                          <a:effectLst/>
                          <a:latin typeface="+mn-lt"/>
                          <a:ea typeface="+mn-ea"/>
                          <a:cs typeface="+mn-cs"/>
                        </a:rPr>
                        <a:t>-23.77%</a:t>
                      </a:r>
                      <a:endParaRPr lang="zh-TW" altLang="en-US" sz="1600" b="0" dirty="0">
                        <a:latin typeface="Microsoft JhengHei" panose="020B0604030504040204" pitchFamily="34" charset="-120"/>
                        <a:ea typeface="Microsoft JhengHei" panose="020B0604030504040204" pitchFamily="34" charset="-120"/>
                      </a:endParaRPr>
                    </a:p>
                  </a:txBody>
                  <a:tcPr anchor="ctr">
                    <a:solidFill>
                      <a:schemeClr val="accent6">
                        <a:lumMod val="40000"/>
                        <a:lumOff val="60000"/>
                      </a:schemeClr>
                    </a:solidFill>
                  </a:tcPr>
                </a:tc>
                <a:extLst>
                  <a:ext uri="{0D108BD9-81ED-4DB2-BD59-A6C34878D82A}">
                    <a16:rowId xmlns:a16="http://schemas.microsoft.com/office/drawing/2014/main" val="8337511"/>
                  </a:ext>
                </a:extLst>
              </a:tr>
            </a:tbl>
          </a:graphicData>
        </a:graphic>
      </p:graphicFrame>
      <p:sp>
        <p:nvSpPr>
          <p:cNvPr id="12" name="投影片編號版面配置區 11">
            <a:extLst>
              <a:ext uri="{FF2B5EF4-FFF2-40B4-BE49-F238E27FC236}">
                <a16:creationId xmlns:a16="http://schemas.microsoft.com/office/drawing/2014/main" id="{2B4D454F-70DA-06B5-1AF5-1A2D4E563C90}"/>
              </a:ext>
            </a:extLst>
          </p:cNvPr>
          <p:cNvSpPr>
            <a:spLocks noGrp="1"/>
          </p:cNvSpPr>
          <p:nvPr>
            <p:ph type="sldNum" sz="quarter" idx="12"/>
          </p:nvPr>
        </p:nvSpPr>
        <p:spPr/>
        <p:txBody>
          <a:bodyPr/>
          <a:lstStyle/>
          <a:p>
            <a:fld id="{30A4F673-566E-4994-9325-4509F8D5850D}" type="slidenum">
              <a:rPr lang="zh-TW" altLang="en-US" smtClean="0"/>
              <a:t>48</a:t>
            </a:fld>
            <a:endParaRPr lang="zh-TW" altLang="en-US"/>
          </a:p>
        </p:txBody>
      </p:sp>
    </p:spTree>
    <p:extLst>
      <p:ext uri="{BB962C8B-B14F-4D97-AF65-F5344CB8AC3E}">
        <p14:creationId xmlns:p14="http://schemas.microsoft.com/office/powerpoint/2010/main" val="11123599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017431" y="496450"/>
            <a:ext cx="1670574" cy="1085382"/>
          </a:xfrm>
        </p:spPr>
        <p:txBody>
          <a:bodyPr/>
          <a:lstStyle/>
          <a:p>
            <a:r>
              <a:rPr lang="zh-TW" altLang="en-US" b="1" dirty="0">
                <a:latin typeface="微軟正黑體" panose="020B0604030504040204" pitchFamily="34" charset="-120"/>
                <a:ea typeface="微軟正黑體" panose="020B0604030504040204" pitchFamily="34" charset="-120"/>
              </a:rPr>
              <a:t>目錄</a:t>
            </a:r>
          </a:p>
        </p:txBody>
      </p:sp>
      <p:sp>
        <p:nvSpPr>
          <p:cNvPr id="3" name="內容版面配置區 2"/>
          <p:cNvSpPr>
            <a:spLocks noGrp="1"/>
          </p:cNvSpPr>
          <p:nvPr>
            <p:ph idx="1"/>
          </p:nvPr>
        </p:nvSpPr>
        <p:spPr>
          <a:xfrm>
            <a:off x="1017431" y="1825624"/>
            <a:ext cx="7160656" cy="4691085"/>
          </a:xfrm>
        </p:spPr>
        <p:txBody>
          <a:bodyPr/>
          <a:lstStyle/>
          <a:p>
            <a:pPr>
              <a:lnSpc>
                <a:spcPct val="150000"/>
              </a:lnSpc>
            </a:pPr>
            <a:r>
              <a:rPr lang="zh-TW" altLang="en-US" dirty="0">
                <a:solidFill>
                  <a:schemeClr val="bg2">
                    <a:lumMod val="90000"/>
                  </a:schemeClr>
                </a:solidFill>
                <a:latin typeface="微軟正黑體" panose="020B0604030504040204" pitchFamily="34" charset="-120"/>
                <a:ea typeface="微軟正黑體" panose="020B0604030504040204" pitchFamily="34" charset="-120"/>
              </a:rPr>
              <a:t>研究動機</a:t>
            </a:r>
          </a:p>
          <a:p>
            <a:pPr>
              <a:lnSpc>
                <a:spcPct val="150000"/>
              </a:lnSpc>
            </a:pPr>
            <a:r>
              <a:rPr lang="zh-TW" altLang="en-US" dirty="0">
                <a:solidFill>
                  <a:schemeClr val="bg2">
                    <a:lumMod val="90000"/>
                  </a:schemeClr>
                </a:solidFill>
                <a:latin typeface="微軟正黑體" panose="020B0604030504040204" pitchFamily="34" charset="-120"/>
                <a:ea typeface="微軟正黑體" panose="020B0604030504040204" pitchFamily="34" charset="-120"/>
              </a:rPr>
              <a:t>文獻回顧</a:t>
            </a:r>
            <a:endParaRPr lang="en-US" altLang="zh-TW" dirty="0">
              <a:solidFill>
                <a:schemeClr val="bg2">
                  <a:lumMod val="90000"/>
                </a:schemeClr>
              </a:solidFill>
              <a:latin typeface="微軟正黑體" panose="020B0604030504040204" pitchFamily="34" charset="-120"/>
              <a:ea typeface="微軟正黑體" panose="020B0604030504040204" pitchFamily="34" charset="-120"/>
            </a:endParaRPr>
          </a:p>
          <a:p>
            <a:pPr>
              <a:lnSpc>
                <a:spcPct val="150000"/>
              </a:lnSpc>
            </a:pPr>
            <a:r>
              <a:rPr lang="zh-TW" altLang="en-US" dirty="0">
                <a:solidFill>
                  <a:schemeClr val="bg2">
                    <a:lumMod val="90000"/>
                  </a:schemeClr>
                </a:solidFill>
                <a:latin typeface="微軟正黑體" panose="020B0604030504040204" pitchFamily="34" charset="-120"/>
                <a:ea typeface="微軟正黑體" panose="020B0604030504040204" pitchFamily="34" charset="-120"/>
              </a:rPr>
              <a:t>研究方法</a:t>
            </a:r>
            <a:endParaRPr lang="en-US" altLang="zh-TW" dirty="0">
              <a:solidFill>
                <a:schemeClr val="bg2">
                  <a:lumMod val="90000"/>
                </a:schemeClr>
              </a:solidFill>
              <a:latin typeface="微軟正黑體" panose="020B0604030504040204" pitchFamily="34" charset="-120"/>
              <a:ea typeface="微軟正黑體" panose="020B0604030504040204" pitchFamily="34" charset="-120"/>
            </a:endParaRPr>
          </a:p>
          <a:p>
            <a:pPr>
              <a:lnSpc>
                <a:spcPct val="150000"/>
              </a:lnSpc>
            </a:pPr>
            <a:r>
              <a:rPr lang="zh-TW" altLang="en-US" dirty="0">
                <a:solidFill>
                  <a:schemeClr val="bg2">
                    <a:lumMod val="90000"/>
                  </a:schemeClr>
                </a:solidFill>
                <a:latin typeface="微軟正黑體" panose="020B0604030504040204" pitchFamily="34" charset="-120"/>
                <a:ea typeface="微軟正黑體" panose="020B0604030504040204" pitchFamily="34" charset="-120"/>
              </a:rPr>
              <a:t>實證結果</a:t>
            </a:r>
            <a:endParaRPr lang="en-US" altLang="zh-TW" dirty="0">
              <a:solidFill>
                <a:schemeClr val="bg2">
                  <a:lumMod val="90000"/>
                </a:schemeClr>
              </a:solidFill>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結論</a:t>
            </a:r>
            <a:endParaRPr lang="en-US" altLang="zh-TW" dirty="0">
              <a:latin typeface="微軟正黑體" panose="020B0604030504040204" pitchFamily="34" charset="-120"/>
              <a:ea typeface="微軟正黑體" panose="020B0604030504040204" pitchFamily="34" charset="-120"/>
            </a:endParaRPr>
          </a:p>
          <a:p>
            <a:pPr>
              <a:lnSpc>
                <a:spcPct val="150000"/>
              </a:lnSpc>
            </a:pPr>
            <a:endParaRPr lang="en-US" altLang="zh-TW" dirty="0">
              <a:latin typeface="微軟正黑體" panose="020B0604030504040204" pitchFamily="34" charset="-120"/>
              <a:ea typeface="微軟正黑體" panose="020B0604030504040204" pitchFamily="34" charset="-120"/>
            </a:endParaRPr>
          </a:p>
          <a:p>
            <a:pPr>
              <a:lnSpc>
                <a:spcPct val="150000"/>
              </a:lnSpc>
            </a:pP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168A43ED-9F63-83BB-44D2-4F37722DAB57}"/>
              </a:ext>
            </a:extLst>
          </p:cNvPr>
          <p:cNvSpPr>
            <a:spLocks noGrp="1"/>
          </p:cNvSpPr>
          <p:nvPr>
            <p:ph type="sldNum" sz="quarter" idx="12"/>
          </p:nvPr>
        </p:nvSpPr>
        <p:spPr/>
        <p:txBody>
          <a:bodyPr/>
          <a:lstStyle/>
          <a:p>
            <a:fld id="{30A4F673-566E-4994-9325-4509F8D5850D}" type="slidenum">
              <a:rPr lang="zh-TW" altLang="en-US" smtClean="0"/>
              <a:t>49</a:t>
            </a:fld>
            <a:endParaRPr lang="zh-TW" altLang="en-US"/>
          </a:p>
        </p:txBody>
      </p:sp>
    </p:spTree>
    <p:extLst>
      <p:ext uri="{BB962C8B-B14F-4D97-AF65-F5344CB8AC3E}">
        <p14:creationId xmlns:p14="http://schemas.microsoft.com/office/powerpoint/2010/main" val="3433515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9569"/>
            <a:lum/>
          </a:blip>
          <a:srcRect/>
          <a:stretch>
            <a:fillRect/>
          </a:stretch>
        </a:blipFill>
        <a:effectLst/>
      </p:bgPr>
    </p:bg>
    <p:spTree>
      <p:nvGrpSpPr>
        <p:cNvPr id="1" name=""/>
        <p:cNvGrpSpPr/>
        <p:nvPr/>
      </p:nvGrpSpPr>
      <p:grpSpPr>
        <a:xfrm>
          <a:off x="0" y="0"/>
          <a:ext cx="0" cy="0"/>
          <a:chOff x="0" y="0"/>
          <a:chExt cx="0" cy="0"/>
        </a:xfrm>
      </p:grpSpPr>
      <p:pic>
        <p:nvPicPr>
          <p:cNvPr id="34" name="圖片 33">
            <a:extLst>
              <a:ext uri="{FF2B5EF4-FFF2-40B4-BE49-F238E27FC236}">
                <a16:creationId xmlns:a16="http://schemas.microsoft.com/office/drawing/2014/main" id="{8B73B178-D82C-7AFB-2337-38997682BB47}"/>
              </a:ext>
            </a:extLst>
          </p:cNvPr>
          <p:cNvPicPr>
            <a:picLocks noChangeAspect="1"/>
          </p:cNvPicPr>
          <p:nvPr/>
        </p:nvPicPr>
        <p:blipFill>
          <a:blip r:embed="rId4"/>
          <a:stretch>
            <a:fillRect/>
          </a:stretch>
        </p:blipFill>
        <p:spPr>
          <a:xfrm>
            <a:off x="-58874" y="5735320"/>
            <a:ext cx="3346357" cy="1952042"/>
          </a:xfrm>
          <a:prstGeom prst="rect">
            <a:avLst/>
          </a:prstGeom>
        </p:spPr>
      </p:pic>
      <p:sp>
        <p:nvSpPr>
          <p:cNvPr id="3" name="內容版面配置區 2"/>
          <p:cNvSpPr>
            <a:spLocks noGrp="1"/>
          </p:cNvSpPr>
          <p:nvPr>
            <p:ph idx="1"/>
          </p:nvPr>
        </p:nvSpPr>
        <p:spPr>
          <a:xfrm>
            <a:off x="403078" y="1759909"/>
            <a:ext cx="8337844" cy="7044267"/>
          </a:xfrm>
        </p:spPr>
        <p:txBody>
          <a:bodyPr>
            <a:normAutofit/>
          </a:bodyPr>
          <a:lstStyle/>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6B2D74EF-A090-A112-CD59-6E1CB49206A0}"/>
              </a:ext>
            </a:extLst>
          </p:cNvPr>
          <p:cNvSpPr>
            <a:spLocks noGrp="1"/>
          </p:cNvSpPr>
          <p:nvPr>
            <p:ph type="sldNum" sz="quarter" idx="12"/>
          </p:nvPr>
        </p:nvSpPr>
        <p:spPr/>
        <p:txBody>
          <a:bodyPr/>
          <a:lstStyle/>
          <a:p>
            <a:fld id="{30A4F673-566E-4994-9325-4509F8D5850D}" type="slidenum">
              <a:rPr lang="zh-TW" altLang="en-US" smtClean="0"/>
              <a:t>5</a:t>
            </a:fld>
            <a:endParaRPr lang="zh-TW" altLang="en-US"/>
          </a:p>
        </p:txBody>
      </p:sp>
      <p:sp>
        <p:nvSpPr>
          <p:cNvPr id="11" name="內容版面配置區 2">
            <a:extLst>
              <a:ext uri="{FF2B5EF4-FFF2-40B4-BE49-F238E27FC236}">
                <a16:creationId xmlns:a16="http://schemas.microsoft.com/office/drawing/2014/main" id="{E34A8EE8-ACF9-CA74-06A8-AE2543A1F61C}"/>
              </a:ext>
            </a:extLst>
          </p:cNvPr>
          <p:cNvSpPr txBox="1">
            <a:spLocks/>
          </p:cNvSpPr>
          <p:nvPr/>
        </p:nvSpPr>
        <p:spPr>
          <a:xfrm>
            <a:off x="555478" y="1912309"/>
            <a:ext cx="7674122" cy="70442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擁擠交易現象，經常只能透過事後驗證，因此通常發現時，投資人已承受大量虧損。</a:t>
            </a:r>
            <a:endParaRPr kumimoji="0" lang="en-US" altLang="zh-TW"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類股輪動策略，主要分成五類，分別為：經濟週期、動量驅動、策略性、防禦性與主題性。</a:t>
            </a:r>
            <a:endPar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4" name="標題 1">
            <a:extLst>
              <a:ext uri="{FF2B5EF4-FFF2-40B4-BE49-F238E27FC236}">
                <a16:creationId xmlns:a16="http://schemas.microsoft.com/office/drawing/2014/main" id="{27E778D2-32E1-A176-48C5-253B73FD8AEF}"/>
              </a:ext>
            </a:extLst>
          </p:cNvPr>
          <p:cNvSpPr txBox="1">
            <a:spLocks/>
          </p:cNvSpPr>
          <p:nvPr/>
        </p:nvSpPr>
        <p:spPr>
          <a:xfrm>
            <a:off x="255429" y="674527"/>
            <a:ext cx="3893238" cy="10853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4000" b="1" dirty="0">
                <a:latin typeface="微軟正黑體" panose="020B0604030504040204" pitchFamily="34" charset="-120"/>
                <a:ea typeface="微軟正黑體" panose="020B0604030504040204" pitchFamily="34" charset="-120"/>
              </a:rPr>
              <a:t>研究背景與動機</a:t>
            </a:r>
          </a:p>
        </p:txBody>
      </p:sp>
      <p:grpSp>
        <p:nvGrpSpPr>
          <p:cNvPr id="15" name="群組 14">
            <a:extLst>
              <a:ext uri="{FF2B5EF4-FFF2-40B4-BE49-F238E27FC236}">
                <a16:creationId xmlns:a16="http://schemas.microsoft.com/office/drawing/2014/main" id="{AFC27E75-866B-768E-9853-356308D0E190}"/>
              </a:ext>
            </a:extLst>
          </p:cNvPr>
          <p:cNvGrpSpPr/>
          <p:nvPr/>
        </p:nvGrpSpPr>
        <p:grpSpPr>
          <a:xfrm>
            <a:off x="-114300" y="0"/>
            <a:ext cx="9258300" cy="581799"/>
            <a:chOff x="-114300" y="0"/>
            <a:chExt cx="9258300" cy="581799"/>
          </a:xfrm>
        </p:grpSpPr>
        <p:grpSp>
          <p:nvGrpSpPr>
            <p:cNvPr id="17" name="群組 16">
              <a:extLst>
                <a:ext uri="{FF2B5EF4-FFF2-40B4-BE49-F238E27FC236}">
                  <a16:creationId xmlns:a16="http://schemas.microsoft.com/office/drawing/2014/main" id="{18F07D6C-5DE2-0663-B817-E3172B0C1BDC}"/>
                </a:ext>
              </a:extLst>
            </p:cNvPr>
            <p:cNvGrpSpPr/>
            <p:nvPr/>
          </p:nvGrpSpPr>
          <p:grpSpPr>
            <a:xfrm>
              <a:off x="-114300" y="0"/>
              <a:ext cx="9258300" cy="581799"/>
              <a:chOff x="-114300" y="0"/>
              <a:chExt cx="9258300" cy="581799"/>
            </a:xfrm>
          </p:grpSpPr>
          <p:sp>
            <p:nvSpPr>
              <p:cNvPr id="19" name="矩形 18">
                <a:extLst>
                  <a:ext uri="{FF2B5EF4-FFF2-40B4-BE49-F238E27FC236}">
                    <a16:creationId xmlns:a16="http://schemas.microsoft.com/office/drawing/2014/main" id="{9EB8BE80-0525-A8E8-31FF-92F5340FBCB5}"/>
                  </a:ext>
                </a:extLst>
              </p:cNvPr>
              <p:cNvSpPr/>
              <p:nvPr/>
            </p:nvSpPr>
            <p:spPr>
              <a:xfrm>
                <a:off x="-114300" y="0"/>
                <a:ext cx="9258300" cy="581799"/>
              </a:xfrm>
              <a:prstGeom prst="rect">
                <a:avLst/>
              </a:prstGeom>
              <a:solidFill>
                <a:schemeClr val="accent5">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0" name="五邊形 19">
                <a:extLst>
                  <a:ext uri="{FF2B5EF4-FFF2-40B4-BE49-F238E27FC236}">
                    <a16:creationId xmlns:a16="http://schemas.microsoft.com/office/drawing/2014/main" id="{6C2F7A24-BBBA-9EF8-046E-4E8E609AFE6C}"/>
                  </a:ext>
                </a:extLst>
              </p:cNvPr>
              <p:cNvSpPr/>
              <p:nvPr/>
            </p:nvSpPr>
            <p:spPr>
              <a:xfrm>
                <a:off x="0" y="6627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緒論</a:t>
                </a:r>
              </a:p>
            </p:txBody>
          </p:sp>
          <p:sp>
            <p:nvSpPr>
              <p:cNvPr id="21" name="矩形 20">
                <a:extLst>
                  <a:ext uri="{FF2B5EF4-FFF2-40B4-BE49-F238E27FC236}">
                    <a16:creationId xmlns:a16="http://schemas.microsoft.com/office/drawing/2014/main" id="{0136FBE1-34DB-AF32-F46F-E868C4417E92}"/>
                  </a:ext>
                </a:extLst>
              </p:cNvPr>
              <p:cNvSpPr/>
              <p:nvPr/>
            </p:nvSpPr>
            <p:spPr>
              <a:xfrm>
                <a:off x="2761530" y="65850"/>
                <a:ext cx="197484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研究背景與動機</a:t>
                </a:r>
              </a:p>
            </p:txBody>
          </p:sp>
          <p:sp>
            <p:nvSpPr>
              <p:cNvPr id="22" name="矩形 21">
                <a:extLst>
                  <a:ext uri="{FF2B5EF4-FFF2-40B4-BE49-F238E27FC236}">
                    <a16:creationId xmlns:a16="http://schemas.microsoft.com/office/drawing/2014/main" id="{784317B3-E8C6-31D1-8D62-844FE85EDA37}"/>
                  </a:ext>
                </a:extLst>
              </p:cNvPr>
              <p:cNvSpPr/>
              <p:nvPr/>
            </p:nvSpPr>
            <p:spPr>
              <a:xfrm>
                <a:off x="5230303" y="60398"/>
                <a:ext cx="147591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zh-TW" altLang="en-US" sz="1800" dirty="0">
                    <a:latin typeface="微軟正黑體" panose="020B0604030504040204" pitchFamily="34" charset="-120"/>
                    <a:ea typeface="微軟正黑體" panose="020B0604030504040204" pitchFamily="34" charset="-120"/>
                  </a:rPr>
                  <a:t>研究</a:t>
                </a:r>
                <a:r>
                  <a:rPr lang="zh-TW" altLang="en-US" dirty="0">
                    <a:latin typeface="微軟正黑體" panose="020B0604030504040204" pitchFamily="34" charset="-120"/>
                    <a:ea typeface="微軟正黑體" panose="020B0604030504040204" pitchFamily="34" charset="-120"/>
                  </a:rPr>
                  <a:t>目的</a:t>
                </a:r>
                <a:endParaRPr kumimoji="1" lang="zh-TW" altLang="en-US" sz="180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grpSp>
        <p:sp>
          <p:nvSpPr>
            <p:cNvPr id="18" name="矩形 17">
              <a:extLst>
                <a:ext uri="{FF2B5EF4-FFF2-40B4-BE49-F238E27FC236}">
                  <a16:creationId xmlns:a16="http://schemas.microsoft.com/office/drawing/2014/main" id="{B7F99C67-5A00-A181-718A-0F82C95E4E3C}"/>
                </a:ext>
              </a:extLst>
            </p:cNvPr>
            <p:cNvSpPr/>
            <p:nvPr/>
          </p:nvSpPr>
          <p:spPr>
            <a:xfrm>
              <a:off x="7187151" y="60398"/>
              <a:ext cx="147591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zh-TW" altLang="en-US" sz="1800" dirty="0">
                  <a:latin typeface="微軟正黑體" panose="020B0604030504040204" pitchFamily="34" charset="-120"/>
                  <a:ea typeface="微軟正黑體" panose="020B0604030504040204" pitchFamily="34" charset="-120"/>
                </a:rPr>
                <a:t>研究貢獻</a:t>
              </a:r>
              <a:endParaRPr kumimoji="1" lang="zh-TW" altLang="en-US" sz="180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grpSp>
    </p:spTree>
    <p:extLst>
      <p:ext uri="{BB962C8B-B14F-4D97-AF65-F5344CB8AC3E}">
        <p14:creationId xmlns:p14="http://schemas.microsoft.com/office/powerpoint/2010/main" val="19966483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441697" y="496450"/>
            <a:ext cx="1670574" cy="1085382"/>
          </a:xfrm>
        </p:spPr>
        <p:txBody>
          <a:bodyPr>
            <a:normAutofit/>
          </a:bodyPr>
          <a:lstStyle/>
          <a:p>
            <a:r>
              <a:rPr lang="zh-TW" altLang="en-US" b="1" dirty="0">
                <a:latin typeface="微軟正黑體" panose="020B0604030504040204" pitchFamily="34" charset="-120"/>
                <a:ea typeface="微軟正黑體" panose="020B0604030504040204" pitchFamily="34" charset="-120"/>
              </a:rPr>
              <a:t>結論</a:t>
            </a:r>
          </a:p>
        </p:txBody>
      </p:sp>
      <p:sp>
        <p:nvSpPr>
          <p:cNvPr id="3" name="內容版面配置區 2"/>
          <p:cNvSpPr>
            <a:spLocks noGrp="1"/>
          </p:cNvSpPr>
          <p:nvPr>
            <p:ph idx="1"/>
          </p:nvPr>
        </p:nvSpPr>
        <p:spPr>
          <a:xfrm>
            <a:off x="441697" y="1670465"/>
            <a:ext cx="8516036" cy="4691085"/>
          </a:xfrm>
        </p:spPr>
        <p:txBody>
          <a:bodyPr>
            <a:norm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結合資產中心度與資產相對價值二者，判斷各產業之市場階段，發現處於市場擴張階段產業之報酬顯著優於大盤</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提出</a:t>
            </a:r>
            <a:r>
              <a:rPr lang="en-US" altLang="zh-TW" sz="2000" dirty="0">
                <a:latin typeface="微軟正黑體" panose="020B0604030504040204" pitchFamily="34" charset="-120"/>
                <a:ea typeface="微軟正黑體" panose="020B0604030504040204" pitchFamily="34" charset="-120"/>
              </a:rPr>
              <a:t>B-L</a:t>
            </a:r>
            <a:r>
              <a:rPr lang="zh-TW" altLang="en-US" sz="2000" dirty="0">
                <a:latin typeface="微軟正黑體" panose="020B0604030504040204" pitchFamily="34" charset="-120"/>
                <a:ea typeface="微軟正黑體" panose="020B0604030504040204" pitchFamily="34" charset="-120"/>
              </a:rPr>
              <a:t>模型融合上述二者之方法，績效優於其餘</a:t>
            </a:r>
            <a:r>
              <a:rPr lang="en-US" altLang="zh-TW" sz="2000" dirty="0">
                <a:latin typeface="微軟正黑體" panose="020B0604030504040204" pitchFamily="34" charset="-120"/>
                <a:ea typeface="微軟正黑體" panose="020B0604030504040204" pitchFamily="34" charset="-120"/>
              </a:rPr>
              <a:t>LSTM</a:t>
            </a:r>
            <a:r>
              <a:rPr lang="zh-TW" altLang="en-US" sz="2000" dirty="0">
                <a:latin typeface="微軟正黑體" panose="020B0604030504040204" pitchFamily="34" charset="-120"/>
                <a:ea typeface="微軟正黑體" panose="020B0604030504040204" pitchFamily="34" charset="-120"/>
              </a:rPr>
              <a:t>與經典模型</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期許在後續研究，加入更多市場因素考量，比如總體經濟指標、產業趨勢及政經局勢，進而提高市場階段判斷的準確性</a:t>
            </a: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zh-TW" altLang="en-US" sz="2000"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45480817-5025-16BE-5887-C7BCBB858C24}"/>
              </a:ext>
            </a:extLst>
          </p:cNvPr>
          <p:cNvSpPr>
            <a:spLocks noGrp="1"/>
          </p:cNvSpPr>
          <p:nvPr>
            <p:ph type="sldNum" sz="quarter" idx="12"/>
          </p:nvPr>
        </p:nvSpPr>
        <p:spPr/>
        <p:txBody>
          <a:bodyPr/>
          <a:lstStyle/>
          <a:p>
            <a:fld id="{30A4F673-566E-4994-9325-4509F8D5850D}" type="slidenum">
              <a:rPr lang="zh-TW" altLang="en-US" smtClean="0"/>
              <a:t>50</a:t>
            </a:fld>
            <a:endParaRPr lang="zh-TW" altLang="en-US"/>
          </a:p>
        </p:txBody>
      </p:sp>
    </p:spTree>
    <p:extLst>
      <p:ext uri="{BB962C8B-B14F-4D97-AF65-F5344CB8AC3E}">
        <p14:creationId xmlns:p14="http://schemas.microsoft.com/office/powerpoint/2010/main" val="18215132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121651" y="2906874"/>
            <a:ext cx="8900698" cy="1044251"/>
          </a:xfrm>
        </p:spPr>
        <p:txBody>
          <a:bodyPr anchor="ctr">
            <a:normAutofit/>
          </a:bodyPr>
          <a:lstStyle/>
          <a:p>
            <a:r>
              <a:rPr lang="zh-TW" altLang="en-US" sz="4400" dirty="0">
                <a:latin typeface="微軟正黑體" panose="020B0604030504040204" pitchFamily="34" charset="-120"/>
                <a:ea typeface="微軟正黑體" panose="020B0604030504040204" pitchFamily="34" charset="-120"/>
              </a:rPr>
              <a:t>謝謝聆聽</a:t>
            </a:r>
          </a:p>
        </p:txBody>
      </p:sp>
      <p:sp>
        <p:nvSpPr>
          <p:cNvPr id="3" name="投影片編號版面配置區 2">
            <a:extLst>
              <a:ext uri="{FF2B5EF4-FFF2-40B4-BE49-F238E27FC236}">
                <a16:creationId xmlns:a16="http://schemas.microsoft.com/office/drawing/2014/main" id="{A907D64D-155D-2865-C3B3-EBEC7381ADC9}"/>
              </a:ext>
            </a:extLst>
          </p:cNvPr>
          <p:cNvSpPr>
            <a:spLocks noGrp="1"/>
          </p:cNvSpPr>
          <p:nvPr>
            <p:ph type="sldNum" sz="quarter" idx="12"/>
          </p:nvPr>
        </p:nvSpPr>
        <p:spPr/>
        <p:txBody>
          <a:bodyPr/>
          <a:lstStyle/>
          <a:p>
            <a:fld id="{30A4F673-566E-4994-9325-4509F8D5850D}" type="slidenum">
              <a:rPr lang="zh-TW" altLang="en-US" smtClean="0"/>
              <a:t>51</a:t>
            </a:fld>
            <a:endParaRPr lang="zh-TW" altLang="en-US"/>
          </a:p>
        </p:txBody>
      </p:sp>
    </p:spTree>
    <p:extLst>
      <p:ext uri="{BB962C8B-B14F-4D97-AF65-F5344CB8AC3E}">
        <p14:creationId xmlns:p14="http://schemas.microsoft.com/office/powerpoint/2010/main" val="2393475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9987"/>
            <a:lum/>
          </a:blip>
          <a:srcRect/>
          <a:stretch>
            <a:fillRect/>
          </a:stretch>
        </a:blipFill>
        <a:effectLst/>
      </p:bgPr>
    </p:bg>
    <p:spTree>
      <p:nvGrpSpPr>
        <p:cNvPr id="1" name=""/>
        <p:cNvGrpSpPr/>
        <p:nvPr/>
      </p:nvGrpSpPr>
      <p:grpSpPr>
        <a:xfrm>
          <a:off x="0" y="0"/>
          <a:ext cx="0" cy="0"/>
          <a:chOff x="0" y="0"/>
          <a:chExt cx="0" cy="0"/>
        </a:xfrm>
      </p:grpSpPr>
      <p:pic>
        <p:nvPicPr>
          <p:cNvPr id="34" name="圖片 33">
            <a:extLst>
              <a:ext uri="{FF2B5EF4-FFF2-40B4-BE49-F238E27FC236}">
                <a16:creationId xmlns:a16="http://schemas.microsoft.com/office/drawing/2014/main" id="{8B73B178-D82C-7AFB-2337-38997682BB47}"/>
              </a:ext>
            </a:extLst>
          </p:cNvPr>
          <p:cNvPicPr>
            <a:picLocks noChangeAspect="1"/>
          </p:cNvPicPr>
          <p:nvPr/>
        </p:nvPicPr>
        <p:blipFill>
          <a:blip r:embed="rId4"/>
          <a:stretch>
            <a:fillRect/>
          </a:stretch>
        </p:blipFill>
        <p:spPr>
          <a:xfrm>
            <a:off x="-58874" y="5735320"/>
            <a:ext cx="3346357" cy="1952042"/>
          </a:xfrm>
          <a:prstGeom prst="rect">
            <a:avLst/>
          </a:prstGeom>
        </p:spPr>
      </p:pic>
      <p:sp>
        <p:nvSpPr>
          <p:cNvPr id="3" name="內容版面配置區 2"/>
          <p:cNvSpPr>
            <a:spLocks noGrp="1"/>
          </p:cNvSpPr>
          <p:nvPr>
            <p:ph idx="1"/>
          </p:nvPr>
        </p:nvSpPr>
        <p:spPr>
          <a:xfrm>
            <a:off x="403078" y="1759909"/>
            <a:ext cx="8337844" cy="7044267"/>
          </a:xfrm>
        </p:spPr>
        <p:txBody>
          <a:bodyPr>
            <a:normAutofit/>
          </a:bodyPr>
          <a:lstStyle/>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p:txBody>
      </p:sp>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674527"/>
            <a:ext cx="3893238" cy="1085382"/>
          </a:xfrm>
        </p:spPr>
        <p:txBody>
          <a:bodyPr>
            <a:normAutofit/>
          </a:bodyPr>
          <a:lstStyle/>
          <a:p>
            <a:r>
              <a:rPr lang="zh-TW" altLang="en-US" sz="4000" b="1" dirty="0">
                <a:latin typeface="微軟正黑體" panose="020B0604030504040204" pitchFamily="34" charset="-120"/>
                <a:ea typeface="微軟正黑體" panose="020B0604030504040204" pitchFamily="34" charset="-120"/>
              </a:rPr>
              <a:t>研究背景與動機</a:t>
            </a:r>
          </a:p>
        </p:txBody>
      </p:sp>
      <p:sp>
        <p:nvSpPr>
          <p:cNvPr id="2" name="投影片編號版面配置區 1">
            <a:extLst>
              <a:ext uri="{FF2B5EF4-FFF2-40B4-BE49-F238E27FC236}">
                <a16:creationId xmlns:a16="http://schemas.microsoft.com/office/drawing/2014/main" id="{77719030-569D-E041-AAA6-1763F9DCFBD6}"/>
              </a:ext>
            </a:extLst>
          </p:cNvPr>
          <p:cNvSpPr>
            <a:spLocks noGrp="1"/>
          </p:cNvSpPr>
          <p:nvPr>
            <p:ph type="sldNum" sz="quarter" idx="12"/>
          </p:nvPr>
        </p:nvSpPr>
        <p:spPr/>
        <p:txBody>
          <a:bodyPr/>
          <a:lstStyle/>
          <a:p>
            <a:fld id="{30A4F673-566E-4994-9325-4509F8D5850D}" type="slidenum">
              <a:rPr lang="zh-TW" altLang="en-US" smtClean="0"/>
              <a:t>6</a:t>
            </a:fld>
            <a:endParaRPr lang="zh-TW" altLang="en-US"/>
          </a:p>
        </p:txBody>
      </p:sp>
      <p:sp>
        <p:nvSpPr>
          <p:cNvPr id="5" name="內容版面配置區 2">
            <a:extLst>
              <a:ext uri="{FF2B5EF4-FFF2-40B4-BE49-F238E27FC236}">
                <a16:creationId xmlns:a16="http://schemas.microsoft.com/office/drawing/2014/main" id="{F228D098-E559-9A4B-DE97-EFBD1ED1F5F3}"/>
              </a:ext>
            </a:extLst>
          </p:cNvPr>
          <p:cNvSpPr txBox="1">
            <a:spLocks/>
          </p:cNvSpPr>
          <p:nvPr/>
        </p:nvSpPr>
        <p:spPr>
          <a:xfrm>
            <a:off x="555478" y="1912309"/>
            <a:ext cx="7674122" cy="70442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擁擠交易現象，經常只能透過事後驗證，因此通常發現時，投資人已承受大量虧損。</a:t>
            </a:r>
            <a:endPar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類股輪動策略，主要分成五類，分別為：經濟週期、</a:t>
            </a:r>
            <a:r>
              <a:rPr kumimoji="0" lang="zh-TW" altLang="en-US"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動量驅動</a:t>
            </a:r>
            <a:r>
              <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、策略性、防禦性與主題性。</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nvGrpSpPr>
          <p:cNvPr id="24" name="群組 23">
            <a:extLst>
              <a:ext uri="{FF2B5EF4-FFF2-40B4-BE49-F238E27FC236}">
                <a16:creationId xmlns:a16="http://schemas.microsoft.com/office/drawing/2014/main" id="{090D9CD2-BD27-4264-4A3F-953147ADFD3E}"/>
              </a:ext>
            </a:extLst>
          </p:cNvPr>
          <p:cNvGrpSpPr/>
          <p:nvPr/>
        </p:nvGrpSpPr>
        <p:grpSpPr>
          <a:xfrm>
            <a:off x="-114300" y="0"/>
            <a:ext cx="9258300" cy="581799"/>
            <a:chOff x="-114300" y="0"/>
            <a:chExt cx="9258300" cy="581799"/>
          </a:xfrm>
        </p:grpSpPr>
        <p:grpSp>
          <p:nvGrpSpPr>
            <p:cNvPr id="25" name="群組 24">
              <a:extLst>
                <a:ext uri="{FF2B5EF4-FFF2-40B4-BE49-F238E27FC236}">
                  <a16:creationId xmlns:a16="http://schemas.microsoft.com/office/drawing/2014/main" id="{89F8CC4D-CE49-5E3D-3F82-FA62BB425C5B}"/>
                </a:ext>
              </a:extLst>
            </p:cNvPr>
            <p:cNvGrpSpPr/>
            <p:nvPr/>
          </p:nvGrpSpPr>
          <p:grpSpPr>
            <a:xfrm>
              <a:off x="-114300" y="0"/>
              <a:ext cx="9258300" cy="581799"/>
              <a:chOff x="-114300" y="0"/>
              <a:chExt cx="9258300" cy="581799"/>
            </a:xfrm>
          </p:grpSpPr>
          <p:sp>
            <p:nvSpPr>
              <p:cNvPr id="27" name="矩形 26">
                <a:extLst>
                  <a:ext uri="{FF2B5EF4-FFF2-40B4-BE49-F238E27FC236}">
                    <a16:creationId xmlns:a16="http://schemas.microsoft.com/office/drawing/2014/main" id="{577BAD41-23DB-8640-53A8-C2656F85BEF3}"/>
                  </a:ext>
                </a:extLst>
              </p:cNvPr>
              <p:cNvSpPr/>
              <p:nvPr/>
            </p:nvSpPr>
            <p:spPr>
              <a:xfrm>
                <a:off x="-114300" y="0"/>
                <a:ext cx="9258300" cy="581799"/>
              </a:xfrm>
              <a:prstGeom prst="rect">
                <a:avLst/>
              </a:prstGeom>
              <a:solidFill>
                <a:schemeClr val="accent5">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五邊形 27">
                <a:extLst>
                  <a:ext uri="{FF2B5EF4-FFF2-40B4-BE49-F238E27FC236}">
                    <a16:creationId xmlns:a16="http://schemas.microsoft.com/office/drawing/2014/main" id="{093B7158-61AF-579D-6CD1-0437E66F272F}"/>
                  </a:ext>
                </a:extLst>
              </p:cNvPr>
              <p:cNvSpPr/>
              <p:nvPr/>
            </p:nvSpPr>
            <p:spPr>
              <a:xfrm>
                <a:off x="0" y="6627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緒論</a:t>
                </a:r>
              </a:p>
            </p:txBody>
          </p:sp>
          <p:sp>
            <p:nvSpPr>
              <p:cNvPr id="29" name="矩形 28">
                <a:extLst>
                  <a:ext uri="{FF2B5EF4-FFF2-40B4-BE49-F238E27FC236}">
                    <a16:creationId xmlns:a16="http://schemas.microsoft.com/office/drawing/2014/main" id="{0E0B7549-1EE6-A920-66AE-34B685A783D1}"/>
                  </a:ext>
                </a:extLst>
              </p:cNvPr>
              <p:cNvSpPr/>
              <p:nvPr/>
            </p:nvSpPr>
            <p:spPr>
              <a:xfrm>
                <a:off x="2761530" y="65850"/>
                <a:ext cx="197484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研究背景與動機</a:t>
                </a:r>
              </a:p>
            </p:txBody>
          </p:sp>
          <p:sp>
            <p:nvSpPr>
              <p:cNvPr id="30" name="矩形 29">
                <a:extLst>
                  <a:ext uri="{FF2B5EF4-FFF2-40B4-BE49-F238E27FC236}">
                    <a16:creationId xmlns:a16="http://schemas.microsoft.com/office/drawing/2014/main" id="{FB8B909C-9B02-44E8-C9E4-81B773C660E2}"/>
                  </a:ext>
                </a:extLst>
              </p:cNvPr>
              <p:cNvSpPr/>
              <p:nvPr/>
            </p:nvSpPr>
            <p:spPr>
              <a:xfrm>
                <a:off x="5230303" y="60398"/>
                <a:ext cx="147591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zh-TW" altLang="en-US" sz="1800" dirty="0">
                    <a:latin typeface="微軟正黑體" panose="020B0604030504040204" pitchFamily="34" charset="-120"/>
                    <a:ea typeface="微軟正黑體" panose="020B0604030504040204" pitchFamily="34" charset="-120"/>
                  </a:rPr>
                  <a:t>研究</a:t>
                </a:r>
                <a:r>
                  <a:rPr lang="zh-TW" altLang="en-US" dirty="0">
                    <a:latin typeface="微軟正黑體" panose="020B0604030504040204" pitchFamily="34" charset="-120"/>
                    <a:ea typeface="微軟正黑體" panose="020B0604030504040204" pitchFamily="34" charset="-120"/>
                  </a:rPr>
                  <a:t>目的</a:t>
                </a:r>
                <a:endParaRPr kumimoji="1" lang="zh-TW" altLang="en-US" sz="180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grpSp>
        <p:sp>
          <p:nvSpPr>
            <p:cNvPr id="26" name="矩形 25">
              <a:extLst>
                <a:ext uri="{FF2B5EF4-FFF2-40B4-BE49-F238E27FC236}">
                  <a16:creationId xmlns:a16="http://schemas.microsoft.com/office/drawing/2014/main" id="{6A6CD389-5AA1-E2DC-5491-0E53F3B114CE}"/>
                </a:ext>
              </a:extLst>
            </p:cNvPr>
            <p:cNvSpPr/>
            <p:nvPr/>
          </p:nvSpPr>
          <p:spPr>
            <a:xfrm>
              <a:off x="7187151" y="60398"/>
              <a:ext cx="147591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zh-TW" altLang="en-US" sz="1800" dirty="0">
                  <a:latin typeface="微軟正黑體" panose="020B0604030504040204" pitchFamily="34" charset="-120"/>
                  <a:ea typeface="微軟正黑體" panose="020B0604030504040204" pitchFamily="34" charset="-120"/>
                </a:rPr>
                <a:t>研究貢獻</a:t>
              </a:r>
              <a:endParaRPr kumimoji="1" lang="zh-TW" altLang="en-US" sz="180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grpSp>
    </p:spTree>
    <p:extLst>
      <p:ext uri="{BB962C8B-B14F-4D97-AF65-F5344CB8AC3E}">
        <p14:creationId xmlns:p14="http://schemas.microsoft.com/office/powerpoint/2010/main" val="4151005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9987"/>
            <a:lum/>
          </a:blip>
          <a:srcRect/>
          <a:stretch>
            <a:fillRect/>
          </a:stretch>
        </a:blipFill>
        <a:effectLst/>
      </p:bgPr>
    </p:bg>
    <p:spTree>
      <p:nvGrpSpPr>
        <p:cNvPr id="1" name=""/>
        <p:cNvGrpSpPr/>
        <p:nvPr/>
      </p:nvGrpSpPr>
      <p:grpSpPr>
        <a:xfrm>
          <a:off x="0" y="0"/>
          <a:ext cx="0" cy="0"/>
          <a:chOff x="0" y="0"/>
          <a:chExt cx="0" cy="0"/>
        </a:xfrm>
      </p:grpSpPr>
      <p:pic>
        <p:nvPicPr>
          <p:cNvPr id="34" name="圖片 33">
            <a:extLst>
              <a:ext uri="{FF2B5EF4-FFF2-40B4-BE49-F238E27FC236}">
                <a16:creationId xmlns:a16="http://schemas.microsoft.com/office/drawing/2014/main" id="{8B73B178-D82C-7AFB-2337-38997682BB47}"/>
              </a:ext>
            </a:extLst>
          </p:cNvPr>
          <p:cNvPicPr>
            <a:picLocks noChangeAspect="1"/>
          </p:cNvPicPr>
          <p:nvPr/>
        </p:nvPicPr>
        <p:blipFill>
          <a:blip r:embed="rId4"/>
          <a:stretch>
            <a:fillRect/>
          </a:stretch>
        </p:blipFill>
        <p:spPr>
          <a:xfrm>
            <a:off x="-58874" y="5735320"/>
            <a:ext cx="3346357" cy="1952042"/>
          </a:xfrm>
          <a:prstGeom prst="rect">
            <a:avLst/>
          </a:prstGeom>
        </p:spPr>
      </p:pic>
      <p:sp>
        <p:nvSpPr>
          <p:cNvPr id="3" name="內容版面配置區 2"/>
          <p:cNvSpPr>
            <a:spLocks noGrp="1"/>
          </p:cNvSpPr>
          <p:nvPr>
            <p:ph idx="1"/>
          </p:nvPr>
        </p:nvSpPr>
        <p:spPr>
          <a:xfrm>
            <a:off x="403078" y="1759909"/>
            <a:ext cx="8337844" cy="7044267"/>
          </a:xfrm>
        </p:spPr>
        <p:txBody>
          <a:bodyPr>
            <a:normAutofit/>
          </a:bodyPr>
          <a:lstStyle/>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p:txBody>
      </p:sp>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674527"/>
            <a:ext cx="3842438" cy="1085382"/>
          </a:xfrm>
        </p:spPr>
        <p:txBody>
          <a:bodyPr>
            <a:normAutofit/>
          </a:bodyPr>
          <a:lstStyle/>
          <a:p>
            <a:r>
              <a:rPr lang="zh-TW" altLang="en-US" sz="4000" b="1" dirty="0">
                <a:latin typeface="微軟正黑體" panose="020B0604030504040204" pitchFamily="34" charset="-120"/>
                <a:ea typeface="微軟正黑體" panose="020B0604030504040204" pitchFamily="34" charset="-120"/>
              </a:rPr>
              <a:t>研究背景與動機</a:t>
            </a:r>
          </a:p>
        </p:txBody>
      </p:sp>
      <p:sp>
        <p:nvSpPr>
          <p:cNvPr id="4" name="內容版面配置區 2">
            <a:extLst>
              <a:ext uri="{FF2B5EF4-FFF2-40B4-BE49-F238E27FC236}">
                <a16:creationId xmlns:a16="http://schemas.microsoft.com/office/drawing/2014/main" id="{7AEC6F18-C77E-640F-0BD2-9CF13AA651C5}"/>
              </a:ext>
            </a:extLst>
          </p:cNvPr>
          <p:cNvSpPr txBox="1">
            <a:spLocks/>
          </p:cNvSpPr>
          <p:nvPr/>
        </p:nvSpPr>
        <p:spPr>
          <a:xfrm>
            <a:off x="555478" y="1912309"/>
            <a:ext cx="7674122" cy="70442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擁擠交易現象，經常只能透過事後驗證，因此通常發現時，投資人已承受大量虧損。</a:t>
            </a:r>
            <a:endPar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類股輪動策略，主要分成五類，分別為：經濟週期、</a:t>
            </a:r>
            <a:r>
              <a:rPr kumimoji="0" lang="zh-TW" altLang="en-US"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動量驅動</a:t>
            </a:r>
            <a:r>
              <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、策略性、防禦性與主題性。</a:t>
            </a:r>
            <a:endPar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資產配置方法，除了</a:t>
            </a:r>
            <a:r>
              <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Black-</a:t>
            </a:r>
            <a:r>
              <a:rPr kumimoji="0" lang="en-US" altLang="zh-TW"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Litterman</a:t>
            </a:r>
            <a:r>
              <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r>
              <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簡稱</a:t>
            </a:r>
            <a:r>
              <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B-L</a:t>
            </a:r>
            <a:r>
              <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r>
              <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外，無法加入投資人自身對於市場的未來預期。</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 name="投影片編號版面配置區 1">
            <a:extLst>
              <a:ext uri="{FF2B5EF4-FFF2-40B4-BE49-F238E27FC236}">
                <a16:creationId xmlns:a16="http://schemas.microsoft.com/office/drawing/2014/main" id="{3821729C-E778-D35B-D8B3-F84DB36725FA}"/>
              </a:ext>
            </a:extLst>
          </p:cNvPr>
          <p:cNvSpPr>
            <a:spLocks noGrp="1"/>
          </p:cNvSpPr>
          <p:nvPr>
            <p:ph type="sldNum" sz="quarter" idx="12"/>
          </p:nvPr>
        </p:nvSpPr>
        <p:spPr/>
        <p:txBody>
          <a:bodyPr/>
          <a:lstStyle/>
          <a:p>
            <a:fld id="{30A4F673-566E-4994-9325-4509F8D5850D}" type="slidenum">
              <a:rPr lang="zh-TW" altLang="en-US" smtClean="0"/>
              <a:t>7</a:t>
            </a:fld>
            <a:endParaRPr lang="zh-TW" altLang="en-US"/>
          </a:p>
        </p:txBody>
      </p:sp>
      <p:grpSp>
        <p:nvGrpSpPr>
          <p:cNvPr id="17" name="群組 16">
            <a:extLst>
              <a:ext uri="{FF2B5EF4-FFF2-40B4-BE49-F238E27FC236}">
                <a16:creationId xmlns:a16="http://schemas.microsoft.com/office/drawing/2014/main" id="{08068E2F-E26C-0692-359C-4B0FB1C6E005}"/>
              </a:ext>
            </a:extLst>
          </p:cNvPr>
          <p:cNvGrpSpPr/>
          <p:nvPr/>
        </p:nvGrpSpPr>
        <p:grpSpPr>
          <a:xfrm>
            <a:off x="-114300" y="0"/>
            <a:ext cx="9258300" cy="581799"/>
            <a:chOff x="-114300" y="0"/>
            <a:chExt cx="9258300" cy="581799"/>
          </a:xfrm>
        </p:grpSpPr>
        <p:grpSp>
          <p:nvGrpSpPr>
            <p:cNvPr id="18" name="群組 17">
              <a:extLst>
                <a:ext uri="{FF2B5EF4-FFF2-40B4-BE49-F238E27FC236}">
                  <a16:creationId xmlns:a16="http://schemas.microsoft.com/office/drawing/2014/main" id="{A5DBD43F-FDC2-8AC3-A142-8F8B45F0F605}"/>
                </a:ext>
              </a:extLst>
            </p:cNvPr>
            <p:cNvGrpSpPr/>
            <p:nvPr/>
          </p:nvGrpSpPr>
          <p:grpSpPr>
            <a:xfrm>
              <a:off x="-114300" y="0"/>
              <a:ext cx="9258300" cy="581799"/>
              <a:chOff x="-114300" y="0"/>
              <a:chExt cx="9258300" cy="581799"/>
            </a:xfrm>
          </p:grpSpPr>
          <p:sp>
            <p:nvSpPr>
              <p:cNvPr id="20" name="矩形 19">
                <a:extLst>
                  <a:ext uri="{FF2B5EF4-FFF2-40B4-BE49-F238E27FC236}">
                    <a16:creationId xmlns:a16="http://schemas.microsoft.com/office/drawing/2014/main" id="{99A556D9-650E-A5BC-0948-8BFCD4789F99}"/>
                  </a:ext>
                </a:extLst>
              </p:cNvPr>
              <p:cNvSpPr/>
              <p:nvPr/>
            </p:nvSpPr>
            <p:spPr>
              <a:xfrm>
                <a:off x="-114300" y="0"/>
                <a:ext cx="9258300" cy="581799"/>
              </a:xfrm>
              <a:prstGeom prst="rect">
                <a:avLst/>
              </a:prstGeom>
              <a:solidFill>
                <a:schemeClr val="accent5">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五邊形 20">
                <a:extLst>
                  <a:ext uri="{FF2B5EF4-FFF2-40B4-BE49-F238E27FC236}">
                    <a16:creationId xmlns:a16="http://schemas.microsoft.com/office/drawing/2014/main" id="{72D220EC-9D32-3E09-7C23-7AB14D7A1BFD}"/>
                  </a:ext>
                </a:extLst>
              </p:cNvPr>
              <p:cNvSpPr/>
              <p:nvPr/>
            </p:nvSpPr>
            <p:spPr>
              <a:xfrm>
                <a:off x="0" y="6627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緒論</a:t>
                </a:r>
              </a:p>
            </p:txBody>
          </p:sp>
          <p:sp>
            <p:nvSpPr>
              <p:cNvPr id="22" name="矩形 21">
                <a:extLst>
                  <a:ext uri="{FF2B5EF4-FFF2-40B4-BE49-F238E27FC236}">
                    <a16:creationId xmlns:a16="http://schemas.microsoft.com/office/drawing/2014/main" id="{D5771BCA-E2AE-E44E-7DAE-461F4A6D4AA4}"/>
                  </a:ext>
                </a:extLst>
              </p:cNvPr>
              <p:cNvSpPr/>
              <p:nvPr/>
            </p:nvSpPr>
            <p:spPr>
              <a:xfrm>
                <a:off x="2761530" y="65850"/>
                <a:ext cx="197484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研究背景與動機</a:t>
                </a:r>
              </a:p>
            </p:txBody>
          </p:sp>
          <p:sp>
            <p:nvSpPr>
              <p:cNvPr id="23" name="矩形 22">
                <a:extLst>
                  <a:ext uri="{FF2B5EF4-FFF2-40B4-BE49-F238E27FC236}">
                    <a16:creationId xmlns:a16="http://schemas.microsoft.com/office/drawing/2014/main" id="{4AD59B04-54F5-D2C1-4571-D508A1F8FDAE}"/>
                  </a:ext>
                </a:extLst>
              </p:cNvPr>
              <p:cNvSpPr/>
              <p:nvPr/>
            </p:nvSpPr>
            <p:spPr>
              <a:xfrm>
                <a:off x="5230303" y="60398"/>
                <a:ext cx="147591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zh-TW" altLang="en-US" sz="1800" dirty="0">
                    <a:latin typeface="微軟正黑體" panose="020B0604030504040204" pitchFamily="34" charset="-120"/>
                    <a:ea typeface="微軟正黑體" panose="020B0604030504040204" pitchFamily="34" charset="-120"/>
                  </a:rPr>
                  <a:t>研究</a:t>
                </a:r>
                <a:r>
                  <a:rPr lang="zh-TW" altLang="en-US" dirty="0">
                    <a:latin typeface="微軟正黑體" panose="020B0604030504040204" pitchFamily="34" charset="-120"/>
                    <a:ea typeface="微軟正黑體" panose="020B0604030504040204" pitchFamily="34" charset="-120"/>
                  </a:rPr>
                  <a:t>目的</a:t>
                </a:r>
                <a:endParaRPr kumimoji="1" lang="zh-TW" altLang="en-US" sz="180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grpSp>
        <p:sp>
          <p:nvSpPr>
            <p:cNvPr id="19" name="矩形 18">
              <a:extLst>
                <a:ext uri="{FF2B5EF4-FFF2-40B4-BE49-F238E27FC236}">
                  <a16:creationId xmlns:a16="http://schemas.microsoft.com/office/drawing/2014/main" id="{DA42F7FA-183A-473B-99E6-9604FBB1B913}"/>
                </a:ext>
              </a:extLst>
            </p:cNvPr>
            <p:cNvSpPr/>
            <p:nvPr/>
          </p:nvSpPr>
          <p:spPr>
            <a:xfrm>
              <a:off x="7187151" y="60398"/>
              <a:ext cx="147591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zh-TW" altLang="en-US" sz="1800" dirty="0">
                  <a:latin typeface="微軟正黑體" panose="020B0604030504040204" pitchFamily="34" charset="-120"/>
                  <a:ea typeface="微軟正黑體" panose="020B0604030504040204" pitchFamily="34" charset="-120"/>
                </a:rPr>
                <a:t>研究貢獻</a:t>
              </a:r>
              <a:endParaRPr kumimoji="1" lang="zh-TW" altLang="en-US" sz="180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grpSp>
    </p:spTree>
    <p:extLst>
      <p:ext uri="{BB962C8B-B14F-4D97-AF65-F5344CB8AC3E}">
        <p14:creationId xmlns:p14="http://schemas.microsoft.com/office/powerpoint/2010/main" val="3848435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9987"/>
            <a:lum/>
          </a:blip>
          <a:srcRect/>
          <a:stretch>
            <a:fillRect/>
          </a:stretch>
        </a:blipFill>
        <a:effectLst/>
      </p:bgPr>
    </p:bg>
    <p:spTree>
      <p:nvGrpSpPr>
        <p:cNvPr id="1" name=""/>
        <p:cNvGrpSpPr/>
        <p:nvPr/>
      </p:nvGrpSpPr>
      <p:grpSpPr>
        <a:xfrm>
          <a:off x="0" y="0"/>
          <a:ext cx="0" cy="0"/>
          <a:chOff x="0" y="0"/>
          <a:chExt cx="0" cy="0"/>
        </a:xfrm>
      </p:grpSpPr>
      <p:pic>
        <p:nvPicPr>
          <p:cNvPr id="34" name="圖片 33">
            <a:extLst>
              <a:ext uri="{FF2B5EF4-FFF2-40B4-BE49-F238E27FC236}">
                <a16:creationId xmlns:a16="http://schemas.microsoft.com/office/drawing/2014/main" id="{8B73B178-D82C-7AFB-2337-38997682BB47}"/>
              </a:ext>
            </a:extLst>
          </p:cNvPr>
          <p:cNvPicPr>
            <a:picLocks noChangeAspect="1"/>
          </p:cNvPicPr>
          <p:nvPr/>
        </p:nvPicPr>
        <p:blipFill>
          <a:blip r:embed="rId4"/>
          <a:stretch>
            <a:fillRect/>
          </a:stretch>
        </p:blipFill>
        <p:spPr>
          <a:xfrm>
            <a:off x="-58874" y="5735320"/>
            <a:ext cx="3346357" cy="1952042"/>
          </a:xfrm>
          <a:prstGeom prst="rect">
            <a:avLst/>
          </a:prstGeom>
        </p:spPr>
      </p:pic>
      <p:sp>
        <p:nvSpPr>
          <p:cNvPr id="3" name="內容版面配置區 2"/>
          <p:cNvSpPr>
            <a:spLocks noGrp="1"/>
          </p:cNvSpPr>
          <p:nvPr>
            <p:ph idx="1"/>
          </p:nvPr>
        </p:nvSpPr>
        <p:spPr>
          <a:xfrm>
            <a:off x="403078" y="1759909"/>
            <a:ext cx="8337844" cy="7044267"/>
          </a:xfrm>
        </p:spPr>
        <p:txBody>
          <a:bodyPr>
            <a:normAutofit/>
          </a:bodyPr>
          <a:lstStyle/>
          <a:p>
            <a:pPr>
              <a:lnSpc>
                <a:spcPct val="150000"/>
              </a:lnSpc>
            </a:pPr>
            <a:r>
              <a:rPr lang="zh-TW" altLang="en-US" dirty="0">
                <a:latin typeface="微軟正黑體" panose="020B0604030504040204" pitchFamily="34" charset="-120"/>
                <a:ea typeface="微軟正黑體" panose="020B0604030504040204" pitchFamily="34" charset="-120"/>
              </a:rPr>
              <a:t>期望能夠達到</a:t>
            </a:r>
            <a:endParaRPr lang="en-US" altLang="zh-TW" dirty="0">
              <a:latin typeface="微軟正黑體" panose="020B0604030504040204" pitchFamily="34" charset="-120"/>
              <a:ea typeface="微軟正黑體" panose="020B0604030504040204" pitchFamily="34" charset="-120"/>
            </a:endParaRPr>
          </a:p>
          <a:p>
            <a:pPr lvl="1">
              <a:lnSpc>
                <a:spcPct val="150000"/>
              </a:lnSpc>
            </a:pPr>
            <a:r>
              <a:rPr lang="zh-TW" altLang="en-US" dirty="0">
                <a:latin typeface="微軟正黑體" panose="020B0604030504040204" pitchFamily="34" charset="-120"/>
                <a:ea typeface="微軟正黑體" panose="020B0604030504040204" pitchFamily="34" charset="-120"/>
              </a:rPr>
              <a:t>判斷產業是否處於擁擠交易階段</a:t>
            </a:r>
            <a:endParaRPr lang="en-US" altLang="zh-TW" dirty="0">
              <a:latin typeface="微軟正黑體" panose="020B0604030504040204" pitchFamily="34" charset="-120"/>
              <a:ea typeface="微軟正黑體" panose="020B0604030504040204" pitchFamily="34" charset="-120"/>
            </a:endParaRPr>
          </a:p>
          <a:p>
            <a:pPr lvl="1">
              <a:lnSpc>
                <a:spcPct val="150000"/>
              </a:lnSpc>
            </a:pPr>
            <a:r>
              <a:rPr lang="zh-TW" altLang="en-US" dirty="0">
                <a:latin typeface="微軟正黑體" panose="020B0604030504040204" pitchFamily="34" charset="-120"/>
                <a:ea typeface="微軟正黑體" panose="020B0604030504040204" pitchFamily="34" charset="-120"/>
              </a:rPr>
              <a:t>將擁擠交易階段區分為：</a:t>
            </a:r>
            <a:endParaRPr lang="en-US" altLang="zh-TW" dirty="0">
              <a:latin typeface="微軟正黑體" panose="020B0604030504040204" pitchFamily="34" charset="-120"/>
              <a:ea typeface="微軟正黑體" panose="020B0604030504040204" pitchFamily="34" charset="-120"/>
            </a:endParaRPr>
          </a:p>
          <a:p>
            <a:pPr lvl="2">
              <a:lnSpc>
                <a:spcPct val="150000"/>
              </a:lnSpc>
            </a:pPr>
            <a:r>
              <a:rPr lang="zh-TW" altLang="en-US" dirty="0">
                <a:latin typeface="微軟正黑體" panose="020B0604030504040204" pitchFamily="34" charset="-120"/>
                <a:ea typeface="微軟正黑體" panose="020B0604030504040204" pitchFamily="34" charset="-120"/>
              </a:rPr>
              <a:t>泡沫擴張階段</a:t>
            </a:r>
            <a:endParaRPr lang="en-US" altLang="zh-TW" dirty="0">
              <a:latin typeface="微軟正黑體" panose="020B0604030504040204" pitchFamily="34" charset="-120"/>
              <a:ea typeface="微軟正黑體" panose="020B0604030504040204" pitchFamily="34" charset="-120"/>
            </a:endParaRPr>
          </a:p>
          <a:p>
            <a:pPr lvl="2">
              <a:lnSpc>
                <a:spcPct val="150000"/>
              </a:lnSpc>
            </a:pPr>
            <a:r>
              <a:rPr lang="zh-TW" altLang="en-US" dirty="0">
                <a:latin typeface="微軟正黑體" panose="020B0604030504040204" pitchFamily="34" charset="-120"/>
                <a:ea typeface="微軟正黑體" panose="020B0604030504040204" pitchFamily="34" charset="-120"/>
              </a:rPr>
              <a:t>泡沫破裂階段</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以擁擠交易特性，融入</a:t>
            </a:r>
            <a:r>
              <a:rPr lang="en-US" altLang="zh-TW" dirty="0">
                <a:latin typeface="微軟正黑體" panose="020B0604030504040204" pitchFamily="34" charset="-120"/>
                <a:ea typeface="微軟正黑體" panose="020B0604030504040204" pitchFamily="34" charset="-120"/>
              </a:rPr>
              <a:t>B-L</a:t>
            </a:r>
            <a:r>
              <a:rPr lang="zh-TW" altLang="en-US" dirty="0">
                <a:latin typeface="微軟正黑體" panose="020B0604030504040204" pitchFamily="34" charset="-120"/>
                <a:ea typeface="微軟正黑體" panose="020B0604030504040204" pitchFamily="34" charset="-120"/>
              </a:rPr>
              <a:t>模型，發展動量驅動之類股輪動策略</a:t>
            </a:r>
            <a:endParaRPr lang="en-US" altLang="zh-TW" dirty="0">
              <a:latin typeface="微軟正黑體" panose="020B0604030504040204" pitchFamily="34" charset="-120"/>
              <a:ea typeface="微軟正黑體" panose="020B0604030504040204" pitchFamily="34" charset="-120"/>
            </a:endParaRPr>
          </a:p>
        </p:txBody>
      </p:sp>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674527"/>
            <a:ext cx="3032055" cy="1085382"/>
          </a:xfrm>
        </p:spPr>
        <p:txBody>
          <a:bodyPr>
            <a:normAutofit/>
          </a:bodyPr>
          <a:lstStyle/>
          <a:p>
            <a:r>
              <a:rPr lang="zh-TW" altLang="en-US" sz="4000" b="1" dirty="0">
                <a:latin typeface="微軟正黑體" panose="020B0604030504040204" pitchFamily="34" charset="-120"/>
                <a:ea typeface="微軟正黑體" panose="020B0604030504040204" pitchFamily="34" charset="-120"/>
              </a:rPr>
              <a:t>研究目的</a:t>
            </a:r>
          </a:p>
        </p:txBody>
      </p:sp>
      <p:sp>
        <p:nvSpPr>
          <p:cNvPr id="2" name="投影片編號版面配置區 1">
            <a:extLst>
              <a:ext uri="{FF2B5EF4-FFF2-40B4-BE49-F238E27FC236}">
                <a16:creationId xmlns:a16="http://schemas.microsoft.com/office/drawing/2014/main" id="{DBFAFCA0-3021-1764-25E7-A25C778C9995}"/>
              </a:ext>
            </a:extLst>
          </p:cNvPr>
          <p:cNvSpPr>
            <a:spLocks noGrp="1"/>
          </p:cNvSpPr>
          <p:nvPr>
            <p:ph type="sldNum" sz="quarter" idx="12"/>
          </p:nvPr>
        </p:nvSpPr>
        <p:spPr/>
        <p:txBody>
          <a:bodyPr/>
          <a:lstStyle/>
          <a:p>
            <a:fld id="{30A4F673-566E-4994-9325-4509F8D5850D}" type="slidenum">
              <a:rPr lang="zh-TW" altLang="en-US" smtClean="0"/>
              <a:t>8</a:t>
            </a:fld>
            <a:endParaRPr lang="zh-TW" altLang="en-US"/>
          </a:p>
        </p:txBody>
      </p:sp>
      <p:grpSp>
        <p:nvGrpSpPr>
          <p:cNvPr id="10" name="群組 9">
            <a:extLst>
              <a:ext uri="{FF2B5EF4-FFF2-40B4-BE49-F238E27FC236}">
                <a16:creationId xmlns:a16="http://schemas.microsoft.com/office/drawing/2014/main" id="{82925009-3715-2241-156C-194A18C11BA1}"/>
              </a:ext>
            </a:extLst>
          </p:cNvPr>
          <p:cNvGrpSpPr/>
          <p:nvPr/>
        </p:nvGrpSpPr>
        <p:grpSpPr>
          <a:xfrm>
            <a:off x="-114300" y="0"/>
            <a:ext cx="9258300" cy="581799"/>
            <a:chOff x="-114300" y="0"/>
            <a:chExt cx="9258300" cy="581799"/>
          </a:xfrm>
        </p:grpSpPr>
        <p:grpSp>
          <p:nvGrpSpPr>
            <p:cNvPr id="4" name="群組 3">
              <a:extLst>
                <a:ext uri="{FF2B5EF4-FFF2-40B4-BE49-F238E27FC236}">
                  <a16:creationId xmlns:a16="http://schemas.microsoft.com/office/drawing/2014/main" id="{36E7EE04-90E5-7B61-9857-0EA1589C0A73}"/>
                </a:ext>
              </a:extLst>
            </p:cNvPr>
            <p:cNvGrpSpPr/>
            <p:nvPr/>
          </p:nvGrpSpPr>
          <p:grpSpPr>
            <a:xfrm>
              <a:off x="-114300" y="0"/>
              <a:ext cx="9258300" cy="581799"/>
              <a:chOff x="-114300" y="0"/>
              <a:chExt cx="9258300" cy="581799"/>
            </a:xfrm>
          </p:grpSpPr>
          <p:sp>
            <p:nvSpPr>
              <p:cNvPr id="5" name="矩形 4">
                <a:extLst>
                  <a:ext uri="{FF2B5EF4-FFF2-40B4-BE49-F238E27FC236}">
                    <a16:creationId xmlns:a16="http://schemas.microsoft.com/office/drawing/2014/main" id="{4F6D931D-FC70-AC7C-96DC-3AC1149D681B}"/>
                  </a:ext>
                </a:extLst>
              </p:cNvPr>
              <p:cNvSpPr/>
              <p:nvPr/>
            </p:nvSpPr>
            <p:spPr>
              <a:xfrm>
                <a:off x="-114300" y="0"/>
                <a:ext cx="9258300" cy="581799"/>
              </a:xfrm>
              <a:prstGeom prst="rect">
                <a:avLst/>
              </a:prstGeom>
              <a:solidFill>
                <a:schemeClr val="accent5">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五邊形 5">
                <a:extLst>
                  <a:ext uri="{FF2B5EF4-FFF2-40B4-BE49-F238E27FC236}">
                    <a16:creationId xmlns:a16="http://schemas.microsoft.com/office/drawing/2014/main" id="{B7B31742-05B8-F6DE-37FC-6C270A0F4744}"/>
                  </a:ext>
                </a:extLst>
              </p:cNvPr>
              <p:cNvSpPr/>
              <p:nvPr/>
            </p:nvSpPr>
            <p:spPr>
              <a:xfrm>
                <a:off x="0" y="6627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緒論</a:t>
                </a:r>
              </a:p>
            </p:txBody>
          </p:sp>
          <p:sp>
            <p:nvSpPr>
              <p:cNvPr id="7" name="矩形 6">
                <a:extLst>
                  <a:ext uri="{FF2B5EF4-FFF2-40B4-BE49-F238E27FC236}">
                    <a16:creationId xmlns:a16="http://schemas.microsoft.com/office/drawing/2014/main" id="{4158F2BA-4BDD-B997-E686-5DFC67B4FDBC}"/>
                  </a:ext>
                </a:extLst>
              </p:cNvPr>
              <p:cNvSpPr/>
              <p:nvPr/>
            </p:nvSpPr>
            <p:spPr>
              <a:xfrm>
                <a:off x="2761530" y="65850"/>
                <a:ext cx="197484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研究背景與動機</a:t>
                </a:r>
              </a:p>
            </p:txBody>
          </p:sp>
          <p:sp>
            <p:nvSpPr>
              <p:cNvPr id="8" name="矩形 7">
                <a:extLst>
                  <a:ext uri="{FF2B5EF4-FFF2-40B4-BE49-F238E27FC236}">
                    <a16:creationId xmlns:a16="http://schemas.microsoft.com/office/drawing/2014/main" id="{DA3CF867-F95E-CE9A-4809-26FD7E36968A}"/>
                  </a:ext>
                </a:extLst>
              </p:cNvPr>
              <p:cNvSpPr/>
              <p:nvPr/>
            </p:nvSpPr>
            <p:spPr>
              <a:xfrm>
                <a:off x="5230303" y="60398"/>
                <a:ext cx="147591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zh-TW" altLang="en-US" sz="1800" dirty="0">
                    <a:latin typeface="微軟正黑體" panose="020B0604030504040204" pitchFamily="34" charset="-120"/>
                    <a:ea typeface="微軟正黑體" panose="020B0604030504040204" pitchFamily="34" charset="-120"/>
                  </a:rPr>
                  <a:t>研究</a:t>
                </a:r>
                <a:r>
                  <a:rPr lang="zh-TW" altLang="en-US" dirty="0">
                    <a:latin typeface="微軟正黑體" panose="020B0604030504040204" pitchFamily="34" charset="-120"/>
                    <a:ea typeface="微軟正黑體" panose="020B0604030504040204" pitchFamily="34" charset="-120"/>
                  </a:rPr>
                  <a:t>目的</a:t>
                </a:r>
                <a:endParaRPr kumimoji="1" lang="zh-TW" altLang="en-US" sz="180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grpSp>
        <p:sp>
          <p:nvSpPr>
            <p:cNvPr id="9" name="矩形 8">
              <a:extLst>
                <a:ext uri="{FF2B5EF4-FFF2-40B4-BE49-F238E27FC236}">
                  <a16:creationId xmlns:a16="http://schemas.microsoft.com/office/drawing/2014/main" id="{B86FA095-B5EE-4696-9D26-7F4A3EEDB3CF}"/>
                </a:ext>
              </a:extLst>
            </p:cNvPr>
            <p:cNvSpPr/>
            <p:nvPr/>
          </p:nvSpPr>
          <p:spPr>
            <a:xfrm>
              <a:off x="7187151" y="60398"/>
              <a:ext cx="147591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zh-TW" altLang="en-US" sz="1800" dirty="0">
                  <a:latin typeface="微軟正黑體" panose="020B0604030504040204" pitchFamily="34" charset="-120"/>
                  <a:ea typeface="微軟正黑體" panose="020B0604030504040204" pitchFamily="34" charset="-120"/>
                </a:rPr>
                <a:t>研究貢獻</a:t>
              </a:r>
              <a:endParaRPr kumimoji="1" lang="zh-TW" altLang="en-US" sz="180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grpSp>
    </p:spTree>
    <p:extLst>
      <p:ext uri="{BB962C8B-B14F-4D97-AF65-F5344CB8AC3E}">
        <p14:creationId xmlns:p14="http://schemas.microsoft.com/office/powerpoint/2010/main" val="2663651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9987"/>
            <a:lum/>
          </a:blip>
          <a:srcRect/>
          <a:stretch>
            <a:fillRect/>
          </a:stretch>
        </a:blipFill>
        <a:effectLst/>
      </p:bgPr>
    </p:bg>
    <p:spTree>
      <p:nvGrpSpPr>
        <p:cNvPr id="1" name=""/>
        <p:cNvGrpSpPr/>
        <p:nvPr/>
      </p:nvGrpSpPr>
      <p:grpSpPr>
        <a:xfrm>
          <a:off x="0" y="0"/>
          <a:ext cx="0" cy="0"/>
          <a:chOff x="0" y="0"/>
          <a:chExt cx="0" cy="0"/>
        </a:xfrm>
      </p:grpSpPr>
      <p:pic>
        <p:nvPicPr>
          <p:cNvPr id="34" name="圖片 33">
            <a:extLst>
              <a:ext uri="{FF2B5EF4-FFF2-40B4-BE49-F238E27FC236}">
                <a16:creationId xmlns:a16="http://schemas.microsoft.com/office/drawing/2014/main" id="{8B73B178-D82C-7AFB-2337-38997682BB47}"/>
              </a:ext>
            </a:extLst>
          </p:cNvPr>
          <p:cNvPicPr>
            <a:picLocks noChangeAspect="1"/>
          </p:cNvPicPr>
          <p:nvPr/>
        </p:nvPicPr>
        <p:blipFill>
          <a:blip r:embed="rId4"/>
          <a:stretch>
            <a:fillRect/>
          </a:stretch>
        </p:blipFill>
        <p:spPr>
          <a:xfrm>
            <a:off x="-58874" y="5735320"/>
            <a:ext cx="3346357" cy="1952042"/>
          </a:xfrm>
          <a:prstGeom prst="rect">
            <a:avLst/>
          </a:prstGeom>
        </p:spPr>
      </p:pic>
      <p:sp>
        <p:nvSpPr>
          <p:cNvPr id="3" name="內容版面配置區 2"/>
          <p:cNvSpPr>
            <a:spLocks noGrp="1"/>
          </p:cNvSpPr>
          <p:nvPr>
            <p:ph idx="1"/>
          </p:nvPr>
        </p:nvSpPr>
        <p:spPr>
          <a:xfrm>
            <a:off x="403078" y="1759909"/>
            <a:ext cx="8337844" cy="7044267"/>
          </a:xfrm>
        </p:spPr>
        <p:txBody>
          <a:bodyPr>
            <a:normAutofit/>
          </a:bodyPr>
          <a:lstStyle/>
          <a:p>
            <a:pPr>
              <a:lnSpc>
                <a:spcPct val="150000"/>
              </a:lnSpc>
            </a:pPr>
            <a:r>
              <a:rPr lang="zh-TW" altLang="en-US" dirty="0">
                <a:latin typeface="微軟正黑體" panose="020B0604030504040204" pitchFamily="34" charset="-120"/>
                <a:ea typeface="微軟正黑體" panose="020B0604030504040204" pitchFamily="34" charset="-120"/>
              </a:rPr>
              <a:t>主要參考 </a:t>
            </a:r>
            <a:r>
              <a:rPr lang="en-US" altLang="zh-TW" sz="2800" dirty="0" err="1">
                <a:latin typeface="微軟正黑體" panose="020B0604030504040204" pitchFamily="34" charset="-120"/>
                <a:ea typeface="微軟正黑體" panose="020B0604030504040204" pitchFamily="34" charset="-120"/>
              </a:rPr>
              <a:t>Kinlaw</a:t>
            </a:r>
            <a:r>
              <a:rPr lang="en-US" altLang="zh-TW" sz="2800" dirty="0">
                <a:latin typeface="微軟正黑體" panose="020B0604030504040204" pitchFamily="34" charset="-120"/>
                <a:ea typeface="微軟正黑體" panose="020B0604030504040204" pitchFamily="34" charset="-120"/>
              </a:rPr>
              <a:t>( 2019 )</a:t>
            </a:r>
            <a:r>
              <a:rPr lang="zh-TW" altLang="en-US" sz="2800" dirty="0">
                <a:latin typeface="微軟正黑體" panose="020B0604030504040204" pitchFamily="34" charset="-120"/>
                <a:ea typeface="微軟正黑體" panose="020B0604030504040204" pitchFamily="34" charset="-120"/>
              </a:rPr>
              <a:t>提出之辨別擁擠交易之方法，運用於台灣股市</a:t>
            </a:r>
            <a:endParaRPr lang="en-US" altLang="zh-TW" sz="2800" dirty="0">
              <a:latin typeface="微軟正黑體" panose="020B0604030504040204" pitchFamily="34" charset="-120"/>
              <a:ea typeface="微軟正黑體" panose="020B0604030504040204" pitchFamily="34" charset="-120"/>
            </a:endParaRPr>
          </a:p>
          <a:p>
            <a:pPr>
              <a:lnSpc>
                <a:spcPct val="150000"/>
              </a:lnSpc>
            </a:pPr>
            <a:r>
              <a:rPr lang="zh-TW" altLang="en-US" sz="2800" dirty="0">
                <a:latin typeface="微軟正黑體" panose="020B0604030504040204" pitchFamily="34" charset="-120"/>
                <a:ea typeface="微軟正黑體" panose="020B0604030504040204" pitchFamily="34" charset="-120"/>
              </a:rPr>
              <a:t>採用此方法所辨別出之泡沫擴張階段之報酬，能夠顯著勝於臺灣加權指數</a:t>
            </a:r>
            <a:endParaRPr lang="en-US" altLang="zh-TW" sz="2800" dirty="0">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提出將此辨別方法結合</a:t>
            </a:r>
            <a:r>
              <a:rPr lang="en-US" altLang="zh-TW" dirty="0">
                <a:latin typeface="微軟正黑體" panose="020B0604030504040204" pitchFamily="34" charset="-120"/>
                <a:ea typeface="微軟正黑體" panose="020B0604030504040204" pitchFamily="34" charset="-120"/>
              </a:rPr>
              <a:t>B-L</a:t>
            </a:r>
            <a:r>
              <a:rPr lang="zh-TW" altLang="en-US" dirty="0">
                <a:latin typeface="微軟正黑體" panose="020B0604030504040204" pitchFamily="34" charset="-120"/>
                <a:ea typeface="微軟正黑體" panose="020B0604030504040204" pitchFamily="34" charset="-120"/>
              </a:rPr>
              <a:t>模型之類股輪動策略</a:t>
            </a:r>
            <a:endParaRPr lang="en-US" altLang="zh-TW" sz="2800" dirty="0">
              <a:latin typeface="微軟正黑體" panose="020B0604030504040204" pitchFamily="34" charset="-120"/>
              <a:ea typeface="微軟正黑體" panose="020B0604030504040204" pitchFamily="34" charset="-120"/>
            </a:endParaRPr>
          </a:p>
          <a:p>
            <a:pPr>
              <a:lnSpc>
                <a:spcPct val="150000"/>
              </a:lnSpc>
            </a:pPr>
            <a:endParaRPr lang="en-US" altLang="zh-TW" dirty="0">
              <a:latin typeface="微軟正黑體" panose="020B0604030504040204" pitchFamily="34" charset="-120"/>
              <a:ea typeface="微軟正黑體" panose="020B0604030504040204" pitchFamily="34" charset="-120"/>
            </a:endParaRPr>
          </a:p>
        </p:txBody>
      </p:sp>
      <p:sp>
        <p:nvSpPr>
          <p:cNvPr id="16" name="標題 1">
            <a:extLst>
              <a:ext uri="{FF2B5EF4-FFF2-40B4-BE49-F238E27FC236}">
                <a16:creationId xmlns:a16="http://schemas.microsoft.com/office/drawing/2014/main" id="{BB9FECF2-02C3-C778-1FF6-EF64CAB84310}"/>
              </a:ext>
            </a:extLst>
          </p:cNvPr>
          <p:cNvSpPr>
            <a:spLocks noGrp="1"/>
          </p:cNvSpPr>
          <p:nvPr>
            <p:ph type="title"/>
          </p:nvPr>
        </p:nvSpPr>
        <p:spPr>
          <a:xfrm>
            <a:off x="255429" y="674527"/>
            <a:ext cx="3639238" cy="1085382"/>
          </a:xfrm>
        </p:spPr>
        <p:txBody>
          <a:bodyPr>
            <a:normAutofit/>
          </a:bodyPr>
          <a:lstStyle/>
          <a:p>
            <a:r>
              <a:rPr lang="zh-TW" altLang="en-US" sz="4000" b="1" dirty="0">
                <a:latin typeface="微軟正黑體" panose="020B0604030504040204" pitchFamily="34" charset="-120"/>
                <a:ea typeface="微軟正黑體" panose="020B0604030504040204" pitchFamily="34" charset="-120"/>
              </a:rPr>
              <a:t>研究貢獻</a:t>
            </a:r>
          </a:p>
        </p:txBody>
      </p:sp>
      <p:sp>
        <p:nvSpPr>
          <p:cNvPr id="2" name="投影片編號版面配置區 1">
            <a:extLst>
              <a:ext uri="{FF2B5EF4-FFF2-40B4-BE49-F238E27FC236}">
                <a16:creationId xmlns:a16="http://schemas.microsoft.com/office/drawing/2014/main" id="{FA96BBA9-1970-CAE3-2FB6-BFE009AF9461}"/>
              </a:ext>
            </a:extLst>
          </p:cNvPr>
          <p:cNvSpPr>
            <a:spLocks noGrp="1"/>
          </p:cNvSpPr>
          <p:nvPr>
            <p:ph type="sldNum" sz="quarter" idx="12"/>
          </p:nvPr>
        </p:nvSpPr>
        <p:spPr/>
        <p:txBody>
          <a:bodyPr/>
          <a:lstStyle/>
          <a:p>
            <a:fld id="{30A4F673-566E-4994-9325-4509F8D5850D}" type="slidenum">
              <a:rPr lang="zh-TW" altLang="en-US" smtClean="0"/>
              <a:t>9</a:t>
            </a:fld>
            <a:endParaRPr lang="zh-TW" altLang="en-US"/>
          </a:p>
        </p:txBody>
      </p:sp>
      <p:grpSp>
        <p:nvGrpSpPr>
          <p:cNvPr id="4" name="群組 3">
            <a:extLst>
              <a:ext uri="{FF2B5EF4-FFF2-40B4-BE49-F238E27FC236}">
                <a16:creationId xmlns:a16="http://schemas.microsoft.com/office/drawing/2014/main" id="{A011AC48-DBC9-D674-2318-CAFBC7B4AAB8}"/>
              </a:ext>
            </a:extLst>
          </p:cNvPr>
          <p:cNvGrpSpPr/>
          <p:nvPr/>
        </p:nvGrpSpPr>
        <p:grpSpPr>
          <a:xfrm>
            <a:off x="-114300" y="0"/>
            <a:ext cx="9258300" cy="581799"/>
            <a:chOff x="-114300" y="0"/>
            <a:chExt cx="9258300" cy="581799"/>
          </a:xfrm>
        </p:grpSpPr>
        <p:grpSp>
          <p:nvGrpSpPr>
            <p:cNvPr id="5" name="群組 4">
              <a:extLst>
                <a:ext uri="{FF2B5EF4-FFF2-40B4-BE49-F238E27FC236}">
                  <a16:creationId xmlns:a16="http://schemas.microsoft.com/office/drawing/2014/main" id="{C9251ADF-98EF-2E47-82C0-8690C97835BC}"/>
                </a:ext>
              </a:extLst>
            </p:cNvPr>
            <p:cNvGrpSpPr/>
            <p:nvPr/>
          </p:nvGrpSpPr>
          <p:grpSpPr>
            <a:xfrm>
              <a:off x="-114300" y="0"/>
              <a:ext cx="9258300" cy="581799"/>
              <a:chOff x="-114300" y="0"/>
              <a:chExt cx="9258300" cy="581799"/>
            </a:xfrm>
          </p:grpSpPr>
          <p:sp>
            <p:nvSpPr>
              <p:cNvPr id="7" name="矩形 6">
                <a:extLst>
                  <a:ext uri="{FF2B5EF4-FFF2-40B4-BE49-F238E27FC236}">
                    <a16:creationId xmlns:a16="http://schemas.microsoft.com/office/drawing/2014/main" id="{45160383-C566-C38C-7649-AB483A781EAC}"/>
                  </a:ext>
                </a:extLst>
              </p:cNvPr>
              <p:cNvSpPr/>
              <p:nvPr/>
            </p:nvSpPr>
            <p:spPr>
              <a:xfrm>
                <a:off x="-114300" y="0"/>
                <a:ext cx="9258300" cy="581799"/>
              </a:xfrm>
              <a:prstGeom prst="rect">
                <a:avLst/>
              </a:prstGeom>
              <a:solidFill>
                <a:schemeClr val="accent5">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五邊形 7">
                <a:extLst>
                  <a:ext uri="{FF2B5EF4-FFF2-40B4-BE49-F238E27FC236}">
                    <a16:creationId xmlns:a16="http://schemas.microsoft.com/office/drawing/2014/main" id="{8DEB2030-BA88-99D4-77FE-AFFEF6A25AEC}"/>
                  </a:ext>
                </a:extLst>
              </p:cNvPr>
              <p:cNvSpPr/>
              <p:nvPr/>
            </p:nvSpPr>
            <p:spPr>
              <a:xfrm>
                <a:off x="0" y="66273"/>
                <a:ext cx="2437788" cy="435428"/>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緒論</a:t>
                </a:r>
              </a:p>
            </p:txBody>
          </p:sp>
          <p:sp>
            <p:nvSpPr>
              <p:cNvPr id="15" name="矩形 14">
                <a:extLst>
                  <a:ext uri="{FF2B5EF4-FFF2-40B4-BE49-F238E27FC236}">
                    <a16:creationId xmlns:a16="http://schemas.microsoft.com/office/drawing/2014/main" id="{2DD2ECB4-68D5-EA72-CF34-5690460D6F1C}"/>
                  </a:ext>
                </a:extLst>
              </p:cNvPr>
              <p:cNvSpPr/>
              <p:nvPr/>
            </p:nvSpPr>
            <p:spPr>
              <a:xfrm>
                <a:off x="2761530" y="65850"/>
                <a:ext cx="197484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rPr>
                  <a:t>研究背景與動機</a:t>
                </a:r>
              </a:p>
            </p:txBody>
          </p:sp>
          <p:sp>
            <p:nvSpPr>
              <p:cNvPr id="17" name="矩形 16">
                <a:extLst>
                  <a:ext uri="{FF2B5EF4-FFF2-40B4-BE49-F238E27FC236}">
                    <a16:creationId xmlns:a16="http://schemas.microsoft.com/office/drawing/2014/main" id="{988E7424-2DD7-A5B0-C8D0-BCA0A5C293C1}"/>
                  </a:ext>
                </a:extLst>
              </p:cNvPr>
              <p:cNvSpPr/>
              <p:nvPr/>
            </p:nvSpPr>
            <p:spPr>
              <a:xfrm>
                <a:off x="5230303" y="60398"/>
                <a:ext cx="147591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zh-TW" altLang="en-US" sz="1800" dirty="0">
                    <a:latin typeface="微軟正黑體" panose="020B0604030504040204" pitchFamily="34" charset="-120"/>
                    <a:ea typeface="微軟正黑體" panose="020B0604030504040204" pitchFamily="34" charset="-120"/>
                  </a:rPr>
                  <a:t>研究</a:t>
                </a:r>
                <a:r>
                  <a:rPr lang="zh-TW" altLang="en-US" dirty="0">
                    <a:latin typeface="微軟正黑體" panose="020B0604030504040204" pitchFamily="34" charset="-120"/>
                    <a:ea typeface="微軟正黑體" panose="020B0604030504040204" pitchFamily="34" charset="-120"/>
                  </a:rPr>
                  <a:t>目的</a:t>
                </a:r>
                <a:endParaRPr kumimoji="1" lang="zh-TW" altLang="en-US" sz="180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grpSp>
        <p:sp>
          <p:nvSpPr>
            <p:cNvPr id="6" name="矩形 5">
              <a:extLst>
                <a:ext uri="{FF2B5EF4-FFF2-40B4-BE49-F238E27FC236}">
                  <a16:creationId xmlns:a16="http://schemas.microsoft.com/office/drawing/2014/main" id="{ADC55275-ECDE-455D-6141-B2A72A38FE08}"/>
                </a:ext>
              </a:extLst>
            </p:cNvPr>
            <p:cNvSpPr/>
            <p:nvPr/>
          </p:nvSpPr>
          <p:spPr>
            <a:xfrm>
              <a:off x="7187151" y="60398"/>
              <a:ext cx="1475911" cy="428516"/>
            </a:xfrm>
            <a:prstGeom prst="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zh-TW" altLang="en-US" sz="1800" dirty="0">
                  <a:latin typeface="微軟正黑體" panose="020B0604030504040204" pitchFamily="34" charset="-120"/>
                  <a:ea typeface="微軟正黑體" panose="020B0604030504040204" pitchFamily="34" charset="-120"/>
                </a:rPr>
                <a:t>研究貢獻</a:t>
              </a:r>
              <a:endParaRPr kumimoji="1" lang="zh-TW" altLang="en-US" sz="180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mn-cs"/>
              </a:endParaRPr>
            </a:p>
          </p:txBody>
        </p:sp>
      </p:grpSp>
    </p:spTree>
    <p:extLst>
      <p:ext uri="{BB962C8B-B14F-4D97-AF65-F5344CB8AC3E}">
        <p14:creationId xmlns:p14="http://schemas.microsoft.com/office/powerpoint/2010/main" val="3271808695"/>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36097</TotalTime>
  <Words>5913</Words>
  <Application>Microsoft Macintosh PowerPoint</Application>
  <PresentationFormat>如螢幕大小 (4:3)</PresentationFormat>
  <Paragraphs>949</Paragraphs>
  <Slides>51</Slides>
  <Notes>51</Notes>
  <HiddenSlides>2</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51</vt:i4>
      </vt:variant>
    </vt:vector>
  </HeadingPairs>
  <TitlesOfParts>
    <vt:vector size="63" baseType="lpstr">
      <vt:lpstr>微軟正黑體</vt:lpstr>
      <vt:lpstr>微軟正黑體</vt:lpstr>
      <vt:lpstr>Google Sans</vt:lpstr>
      <vt:lpstr>Kaiti SC</vt:lpstr>
      <vt:lpstr>LMRoman12-Regular-Identity-H</vt:lpstr>
      <vt:lpstr>UKaiTW</vt:lpstr>
      <vt:lpstr>Arial</vt:lpstr>
      <vt:lpstr>Calibri</vt:lpstr>
      <vt:lpstr>Calibri Light</vt:lpstr>
      <vt:lpstr>Cambria Math</vt:lpstr>
      <vt:lpstr>Times New Roman</vt:lpstr>
      <vt:lpstr>Office 佈景主題</vt:lpstr>
      <vt:lpstr>擁擠交易：臺灣股市類股輪動策略 Crowded Trades: Sector Rotation Strategy in Taiwan Stock Market</vt:lpstr>
      <vt:lpstr>目錄</vt:lpstr>
      <vt:lpstr>目錄</vt:lpstr>
      <vt:lpstr>PowerPoint 簡報</vt:lpstr>
      <vt:lpstr>PowerPoint 簡報</vt:lpstr>
      <vt:lpstr>研究背景與動機</vt:lpstr>
      <vt:lpstr>研究背景與動機</vt:lpstr>
      <vt:lpstr>研究目的</vt:lpstr>
      <vt:lpstr>研究貢獻</vt:lpstr>
      <vt:lpstr>目錄</vt:lpstr>
      <vt:lpstr>文獻回顧</vt:lpstr>
      <vt:lpstr>文獻回顧</vt:lpstr>
      <vt:lpstr>文獻回顧</vt:lpstr>
      <vt:lpstr>目錄</vt:lpstr>
      <vt:lpstr>研究方法</vt:lpstr>
      <vt:lpstr>產業報酬率</vt:lpstr>
      <vt:lpstr>吸收比率(Absorption Ratio)</vt:lpstr>
      <vt:lpstr>吸收比率(Absorption Ratio)</vt:lpstr>
      <vt:lpstr>資產中心度(Asset Centrality)</vt:lpstr>
      <vt:lpstr>資產中心度(Asset Centrality)</vt:lpstr>
      <vt:lpstr>運動休閒業2017</vt:lpstr>
      <vt:lpstr>資產中心度(Asset Centrality)</vt:lpstr>
      <vt:lpstr>研究方法</vt:lpstr>
      <vt:lpstr>資產相對價值</vt:lpstr>
      <vt:lpstr>產業股價淨值比</vt:lpstr>
      <vt:lpstr>縱切面(時間)標準化</vt:lpstr>
      <vt:lpstr>橫切面(產業)標準化</vt:lpstr>
      <vt:lpstr>資產相對價值(Asset Relative Value)</vt:lpstr>
      <vt:lpstr>研究方法</vt:lpstr>
      <vt:lpstr>各條件結果</vt:lpstr>
      <vt:lpstr>各條件結果</vt:lpstr>
      <vt:lpstr>各條件結果</vt:lpstr>
      <vt:lpstr>各條件結果</vt:lpstr>
      <vt:lpstr>各條件結果</vt:lpstr>
      <vt:lpstr>各條件結果</vt:lpstr>
      <vt:lpstr>各條件結果</vt:lpstr>
      <vt:lpstr>各條件結果</vt:lpstr>
      <vt:lpstr>目錄</vt:lpstr>
      <vt:lpstr>實證結果</vt:lpstr>
      <vt:lpstr>B-L</vt:lpstr>
      <vt:lpstr>B-L</vt:lpstr>
      <vt:lpstr>B-L</vt:lpstr>
      <vt:lpstr>LSTM</vt:lpstr>
      <vt:lpstr>LSTM</vt:lpstr>
      <vt:lpstr>LSTM</vt:lpstr>
      <vt:lpstr>最大化效用</vt:lpstr>
      <vt:lpstr>最小化波動</vt:lpstr>
      <vt:lpstr>各模型績效</vt:lpstr>
      <vt:lpstr>目錄</vt:lpstr>
      <vt:lpstr>結論</vt:lpstr>
      <vt:lpstr>謝謝聆聽</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雅琪 林</cp:lastModifiedBy>
  <cp:revision>31</cp:revision>
  <dcterms:created xsi:type="dcterms:W3CDTF">2020-06-09T07:34:44Z</dcterms:created>
  <dcterms:modified xsi:type="dcterms:W3CDTF">2024-12-22T09:42:12Z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2931908</vt:lpwstr>
  </property>
  <property fmtid="{D5CDD505-2E9C-101B-9397-08002B2CF9AE}" pid="3" name="NXPowerLiteSettings">
    <vt:lpwstr>C7000400038000</vt:lpwstr>
  </property>
  <property fmtid="{D5CDD505-2E9C-101B-9397-08002B2CF9AE}" pid="4" name="NXPowerLiteVersion">
    <vt:lpwstr>S9.0.1</vt:lpwstr>
  </property>
</Properties>
</file>